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BF2FD"/>
    <a:srgbClr val="4FF12F"/>
    <a:srgbClr val="9C5098"/>
    <a:srgbClr val="E903D3"/>
    <a:srgbClr val="E31DD5"/>
    <a:srgbClr val="3C9FC1"/>
    <a:srgbClr val="4F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3315.6</c:v>
                </c:pt>
                <c:pt idx="1">
                  <c:v>3315.6</c:v>
                </c:pt>
                <c:pt idx="2">
                  <c:v>3315.6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21-4237-B19E-DD8DE2832CE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НДФЛ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algn="ctr" rotWithShape="0">
                <a:schemeClr val="bg1">
                  <a:alpha val="0"/>
                </a:scheme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Лист1!$C$2:$C$5</c:f>
              <c:numCache>
                <c:formatCode>#\ ##0.0</c:formatCode>
                <c:ptCount val="4"/>
                <c:pt idx="0">
                  <c:v>4552.8</c:v>
                </c:pt>
                <c:pt idx="1">
                  <c:v>4871.5</c:v>
                </c:pt>
                <c:pt idx="2">
                  <c:v>5193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21-4237-B19E-DD8DE2832CE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совокупный доход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Лист1!$D$2:$D$5</c:f>
              <c:numCache>
                <c:formatCode>#\ ##0.0</c:formatCode>
                <c:ptCount val="4"/>
                <c:pt idx="0">
                  <c:v>719.5</c:v>
                </c:pt>
                <c:pt idx="1">
                  <c:v>773</c:v>
                </c:pt>
                <c:pt idx="2">
                  <c:v>826.8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21-4237-B19E-DD8DE2832CE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6.124161343522054E-2"/>
                  <c:y val="-0.1003647516024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21-4237-B19E-DD8DE2832CE0}"/>
                </c:ext>
              </c:extLst>
            </c:dLbl>
            <c:dLbl>
              <c:idx val="1"/>
              <c:layout>
                <c:manualLayout>
                  <c:x val="-6.23757173877246E-2"/>
                  <c:y val="-9.2171710655340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21-4237-B19E-DD8DE2832CE0}"/>
                </c:ext>
              </c:extLst>
            </c:dLbl>
            <c:dLbl>
              <c:idx val="2"/>
              <c:layout>
                <c:manualLayout>
                  <c:x val="4.4230054147659265E-2"/>
                  <c:y val="-0.108557792549622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21-4237-B19E-DD8DE2832C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Лист1!$E$2:$E$5</c:f>
              <c:numCache>
                <c:formatCode>#\ ##0.0</c:formatCode>
                <c:ptCount val="4"/>
                <c:pt idx="0">
                  <c:v>32.200000000000003</c:v>
                </c:pt>
                <c:pt idx="1">
                  <c:v>33.5</c:v>
                </c:pt>
                <c:pt idx="2">
                  <c:v>34.9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F21-4237-B19E-DD8DE2832CE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3C9FC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8BF2FD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0F21-4237-B19E-DD8DE2832CE0}"/>
              </c:ext>
            </c:extLst>
          </c:dPt>
          <c:dPt>
            <c:idx val="1"/>
            <c:invertIfNegative val="0"/>
            <c:bubble3D val="0"/>
            <c:spPr>
              <a:solidFill>
                <a:srgbClr val="8BF2FD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8-0F21-4237-B19E-DD8DE2832CE0}"/>
              </c:ext>
            </c:extLst>
          </c:dPt>
          <c:dPt>
            <c:idx val="2"/>
            <c:invertIfNegative val="0"/>
            <c:bubble3D val="0"/>
            <c:spPr>
              <a:solidFill>
                <a:srgbClr val="8BF2FD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0F21-4237-B19E-DD8DE2832CE0}"/>
              </c:ext>
            </c:extLst>
          </c:dPt>
          <c:dLbls>
            <c:dLbl>
              <c:idx val="0"/>
              <c:layout>
                <c:manualLayout>
                  <c:x val="3.6291326480130677E-2"/>
                  <c:y val="-0.131088655154261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F21-4237-B19E-DD8DE2832CE0}"/>
                </c:ext>
              </c:extLst>
            </c:dLbl>
            <c:dLbl>
              <c:idx val="1"/>
              <c:layout>
                <c:manualLayout>
                  <c:x val="3.4023118575122096E-3"/>
                  <c:y val="-0.11675083349676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F21-4237-B19E-DD8DE2832CE0}"/>
                </c:ext>
              </c:extLst>
            </c:dLbl>
            <c:dLbl>
              <c:idx val="2"/>
              <c:layout>
                <c:manualLayout>
                  <c:x val="0.19052950867044796"/>
                  <c:y val="-4.09652047357066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371990739996565E-2"/>
                      <c:h val="5.86007253744284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F21-4237-B19E-DD8DE2832C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Лист1!$F$2:$F$5</c:f>
              <c:numCache>
                <c:formatCode>#\ ##0.0</c:formatCode>
                <c:ptCount val="4"/>
                <c:pt idx="0">
                  <c:v>1.1000000000000001</c:v>
                </c:pt>
                <c:pt idx="1">
                  <c:v>1.1000000000000001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F21-4237-B19E-DD8DE2832C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"/>
        <c:gapDepth val="0"/>
        <c:shape val="cylinder"/>
        <c:axId val="438758112"/>
        <c:axId val="438761392"/>
        <c:axId val="0"/>
      </c:bar3DChart>
      <c:catAx>
        <c:axId val="43875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8761392"/>
        <c:crosses val="autoZero"/>
        <c:auto val="1"/>
        <c:lblAlgn val="ctr"/>
        <c:lblOffset val="100"/>
        <c:noMultiLvlLbl val="0"/>
      </c:catAx>
      <c:valAx>
        <c:axId val="43876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8758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>
          <a:outerShdw blurRad="50800" dist="50800" dir="5400000" algn="ctr" rotWithShape="0">
            <a:schemeClr val="bg1"/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4552.8</c:v>
                </c:pt>
                <c:pt idx="1">
                  <c:v>4871.5</c:v>
                </c:pt>
                <c:pt idx="2">
                  <c:v>5193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61-41F2-B66F-5EB2D5842D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rgbClr val="7729F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Лист1!$C$2:$C$5</c:f>
              <c:numCache>
                <c:formatCode>#\ ##0.0</c:formatCode>
                <c:ptCount val="4"/>
                <c:pt idx="0">
                  <c:v>2261.4</c:v>
                </c:pt>
                <c:pt idx="1">
                  <c:v>2261.4</c:v>
                </c:pt>
                <c:pt idx="2">
                  <c:v>2261.4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61-41F2-B66F-5EB2D5842D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solidFill>
              <a:srgbClr val="ED5DD8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Лист1!$D$2:$D$5</c:f>
              <c:numCache>
                <c:formatCode>#\ ##0.0</c:formatCode>
                <c:ptCount val="4"/>
                <c:pt idx="0">
                  <c:v>1054.2</c:v>
                </c:pt>
                <c:pt idx="1">
                  <c:v>1054.2</c:v>
                </c:pt>
                <c:pt idx="2">
                  <c:v>1054.2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61-41F2-B66F-5EB2D5842D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ЕСХН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Лист1!$E$2:$E$5</c:f>
              <c:numCache>
                <c:formatCode>#\ ##0.0</c:formatCode>
                <c:ptCount val="4"/>
                <c:pt idx="0">
                  <c:v>719.5</c:v>
                </c:pt>
                <c:pt idx="1">
                  <c:v>773</c:v>
                </c:pt>
                <c:pt idx="2">
                  <c:v>826.8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A61-41F2-B66F-5EB2D5842D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Лист1!$F$2:$F$5</c:f>
              <c:numCache>
                <c:formatCode>#\ ##0.0</c:formatCode>
                <c:ptCount val="4"/>
                <c:pt idx="0">
                  <c:v>32.200000000000003</c:v>
                </c:pt>
                <c:pt idx="1">
                  <c:v>33.5</c:v>
                </c:pt>
                <c:pt idx="2">
                  <c:v>34.9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61-41F2-B66F-5EB2D5842D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Штрафы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Лист1!$G$2:$G$5</c:f>
              <c:numCache>
                <c:formatCode>#\ ##0.0</c:formatCode>
                <c:ptCount val="4"/>
                <c:pt idx="0">
                  <c:v>1.1000000000000001</c:v>
                </c:pt>
                <c:pt idx="1">
                  <c:v>1.1000000000000001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A61-41F2-B66F-5EB2D5842D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67747696"/>
        <c:axId val="667746384"/>
      </c:barChart>
      <c:dateAx>
        <c:axId val="66774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7746384"/>
        <c:crosses val="autoZero"/>
        <c:auto val="0"/>
        <c:lblOffset val="100"/>
        <c:baseTimeUnit val="days"/>
      </c:dateAx>
      <c:valAx>
        <c:axId val="667746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one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7747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6935459127144211E-2"/>
          <c:y val="3.1607168560738808E-2"/>
          <c:w val="0.94891166361134605"/>
          <c:h val="0.9169238482232220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88558741164027E-2"/>
                  <c:y val="-3.4204853857293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A9-4997-8EDC-E9C0F734C7EC}"/>
                </c:ext>
              </c:extLst>
            </c:dLbl>
            <c:dLbl>
              <c:idx val="1"/>
              <c:layout>
                <c:manualLayout>
                  <c:x val="3.1071230330687923E-2"/>
                  <c:y val="-4.1045824628751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A9-4997-8EDC-E9C0F734C7EC}"/>
                </c:ext>
              </c:extLst>
            </c:dLbl>
            <c:dLbl>
              <c:idx val="2"/>
              <c:layout>
                <c:manualLayout>
                  <c:x val="7.2085254367195886E-2"/>
                  <c:y val="-4.788679540021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A9-4997-8EDC-E9C0F734C7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13260.1</c:v>
                </c:pt>
                <c:pt idx="1">
                  <c:v>11456.9</c:v>
                </c:pt>
                <c:pt idx="2">
                  <c:v>10668.3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A9-4997-8EDC-E9C0F734C7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2314079543915443E-2"/>
                  <c:y val="-0.125417797476741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A9-4997-8EDC-E9C0F734C7EC}"/>
                </c:ext>
              </c:extLst>
            </c:dLbl>
            <c:dLbl>
              <c:idx val="1"/>
              <c:layout>
                <c:manualLayout>
                  <c:x val="2.8585531904232797E-2"/>
                  <c:y val="-0.12997844465771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856402571973691E-2"/>
                      <c:h val="4.01564984284620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DA9-4997-8EDC-E9C0F734C7EC}"/>
                </c:ext>
              </c:extLst>
            </c:dLbl>
            <c:dLbl>
              <c:idx val="2"/>
              <c:layout>
                <c:manualLayout>
                  <c:x val="3.6042627183597992E-2"/>
                  <c:y val="-5.2447442581182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DA9-4997-8EDC-E9C0F734C7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Лист1!$C$2:$C$5</c:f>
              <c:numCache>
                <c:formatCode>#\ ##0.0</c:formatCode>
                <c:ptCount val="4"/>
                <c:pt idx="0">
                  <c:v>8621.2000000000007</c:v>
                </c:pt>
                <c:pt idx="1">
                  <c:v>8994.7000000000007</c:v>
                </c:pt>
                <c:pt idx="2">
                  <c:v>9371.4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DA9-4997-8EDC-E9C0F734C7E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7729F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7285476396825509E-3"/>
                  <c:y val="-0.111735855933823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DA9-4997-8EDC-E9C0F734C7EC}"/>
                </c:ext>
              </c:extLst>
            </c:dLbl>
            <c:dLbl>
              <c:idx val="1"/>
              <c:layout>
                <c:manualLayout>
                  <c:x val="1.2428492132275169E-3"/>
                  <c:y val="-3.876550103826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DA9-4997-8EDC-E9C0F734C7EC}"/>
                </c:ext>
              </c:extLst>
            </c:dLbl>
            <c:dLbl>
              <c:idx val="2"/>
              <c:layout>
                <c:manualLayout>
                  <c:x val="2.4856984264550248E-2"/>
                  <c:y val="-3.1924530266806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DA9-4997-8EDC-E9C0F734C7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Лист1!$D$2:$D$5</c:f>
              <c:numCache>
                <c:formatCode>#\ ##0.0</c:formatCode>
                <c:ptCount val="4"/>
                <c:pt idx="0">
                  <c:v>317.5</c:v>
                </c:pt>
                <c:pt idx="1">
                  <c:v>328.4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DA9-4997-8EDC-E9C0F734C7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229"/>
        <c:shape val="box"/>
        <c:axId val="531834856"/>
        <c:axId val="531829936"/>
        <c:axId val="438650000"/>
      </c:bar3DChart>
      <c:catAx>
        <c:axId val="53183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1829936"/>
        <c:crosses val="autoZero"/>
        <c:auto val="1"/>
        <c:lblAlgn val="ctr"/>
        <c:lblOffset val="100"/>
        <c:noMultiLvlLbl val="0"/>
      </c:catAx>
      <c:valAx>
        <c:axId val="531829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1834856"/>
        <c:crosses val="autoZero"/>
        <c:crossBetween val="between"/>
      </c:valAx>
      <c:serAx>
        <c:axId val="43865000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1829936"/>
        <c:crosses val="autoZero"/>
      </c:ser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559143324401337"/>
          <c:y val="0.23286437852808001"/>
          <c:w val="0.20809368695997216"/>
          <c:h val="0.66612226954173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rgbClr val="FF006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0762607886669573"/>
                  <c:y val="7.24637681159411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DA-4685-8E25-32E89292E0FD}"/>
                </c:ext>
              </c:extLst>
            </c:dLbl>
            <c:dLbl>
              <c:idx val="1"/>
              <c:layout>
                <c:manualLayout>
                  <c:x val="0.11085486123269657"/>
                  <c:y val="7.246376811594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DA-4685-8E25-32E89292E0FD}"/>
                </c:ext>
              </c:extLst>
            </c:dLbl>
            <c:dLbl>
              <c:idx val="2"/>
              <c:layout>
                <c:manualLayout>
                  <c:x val="0.10224477492336091"/>
                  <c:y val="1.2077294685990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DA-4685-8E25-32E89292E0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11124.5</c:v>
                </c:pt>
                <c:pt idx="1">
                  <c:v>11041.4</c:v>
                </c:pt>
                <c:pt idx="2">
                  <c:v>13079.2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DA-4685-8E25-32E89292E0F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Культура,кинематография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9015992557360044E-2"/>
                  <c:y val="-2.1739130434782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DA-4685-8E25-32E89292E0FD}"/>
                </c:ext>
              </c:extLst>
            </c:dLbl>
            <c:dLbl>
              <c:idx val="1"/>
              <c:layout>
                <c:manualLayout>
                  <c:x val="9.9039663803109329E-2"/>
                  <c:y val="0.103491900475126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DA-4685-8E25-32E89292E0FD}"/>
                </c:ext>
              </c:extLst>
            </c:dLbl>
            <c:dLbl>
              <c:idx val="2"/>
              <c:layout>
                <c:manualLayout>
                  <c:x val="0.11515994197596581"/>
                  <c:y val="0.130368285225086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2DA-4685-8E25-32E89292E0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Лист1!$C$2:$C$5</c:f>
              <c:numCache>
                <c:formatCode>#\ ##0.0</c:formatCode>
                <c:ptCount val="4"/>
                <c:pt idx="0">
                  <c:v>7088.5</c:v>
                </c:pt>
                <c:pt idx="1">
                  <c:v>7513.1</c:v>
                </c:pt>
                <c:pt idx="2">
                  <c:v>5422.7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2DA-4685-8E25-32E89292E0F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ЖКХ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0009225334602699"/>
                  <c:y val="1.2077294685990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2DA-4685-8E25-32E89292E0FD}"/>
                </c:ext>
              </c:extLst>
            </c:dLbl>
            <c:dLbl>
              <c:idx val="1"/>
              <c:layout>
                <c:manualLayout>
                  <c:x val="9.7927862357767459E-2"/>
                  <c:y val="9.7792867819110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DA-4685-8E25-32E89292E0FD}"/>
                </c:ext>
              </c:extLst>
            </c:dLbl>
            <c:dLbl>
              <c:idx val="2"/>
              <c:layout>
                <c:manualLayout>
                  <c:x val="0.10222699088477886"/>
                  <c:y val="0.164337969105898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2DA-4685-8E25-32E89292E0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Лист1!$D$2:$D$5</c:f>
              <c:numCache>
                <c:formatCode>#\ ##0.0</c:formatCode>
                <c:ptCount val="4"/>
                <c:pt idx="0">
                  <c:v>3307.9</c:v>
                </c:pt>
                <c:pt idx="1">
                  <c:v>1710</c:v>
                </c:pt>
                <c:pt idx="2">
                  <c:v>1343.1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2DA-4685-8E25-32E89292E0F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эконимика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0762607886669566"/>
                  <c:y val="3.26086956521738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746618719107289E-2"/>
                      <c:h val="4.97826086956521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82DA-4685-8E25-32E89292E0FD}"/>
                </c:ext>
              </c:extLst>
            </c:dLbl>
            <c:dLbl>
              <c:idx val="1"/>
              <c:layout>
                <c:manualLayout>
                  <c:x val="9.9247073093359894E-2"/>
                  <c:y val="-7.0614090967002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2DA-4685-8E25-32E89292E0FD}"/>
                </c:ext>
              </c:extLst>
            </c:dLbl>
            <c:dLbl>
              <c:idx val="2"/>
              <c:layout>
                <c:manualLayout>
                  <c:x val="0.11944912564468815"/>
                  <c:y val="0.123999406480241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2DA-4685-8E25-32E89292E0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Лист1!$E$2:$E$5</c:f>
              <c:numCache>
                <c:formatCode>#\ ##0.0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2DA-4685-8E25-32E89292E0F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0225463421968428"/>
                  <c:y val="-8.31879313505840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2DA-4685-8E25-32E89292E0FD}"/>
                </c:ext>
              </c:extLst>
            </c:dLbl>
            <c:dLbl>
              <c:idx val="1"/>
              <c:layout>
                <c:manualLayout>
                  <c:x val="9.9229290338283552E-2"/>
                  <c:y val="0.106491544674014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2DA-4685-8E25-32E89292E0FD}"/>
                </c:ext>
              </c:extLst>
            </c:dLbl>
            <c:dLbl>
              <c:idx val="2"/>
              <c:layout>
                <c:manualLayout>
                  <c:x val="0.10423340818384301"/>
                  <c:y val="-2.67588849286380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2DA-4685-8E25-32E89292E0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Лист1!$F$2:$F$5</c:f>
              <c:numCache>
                <c:formatCode>#\ ##0.0</c:formatCode>
                <c:ptCount val="4"/>
                <c:pt idx="0">
                  <c:v>317.3</c:v>
                </c:pt>
                <c:pt idx="1">
                  <c:v>328.2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82DA-4685-8E25-32E89292E0FD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66FFFF"/>
            </a:solidFill>
            <a:ln>
              <a:noFill/>
            </a:ln>
            <a:effectLst/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Лист1!$G$2:$G$5</c:f>
              <c:numCache>
                <c:formatCode>#\ ##0.0</c:formatCode>
                <c:ptCount val="4"/>
                <c:pt idx="0">
                  <c:v>78.7</c:v>
                </c:pt>
                <c:pt idx="1">
                  <c:v>49.6</c:v>
                </c:pt>
                <c:pt idx="2">
                  <c:v>51.4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82DA-4685-8E25-32E89292E0FD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spPr>
            <a:solidFill>
              <a:srgbClr val="9966FF"/>
            </a:solidFill>
            <a:ln>
              <a:noFill/>
            </a:ln>
            <a:effectLst/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Лист1!$H$2:$H$5</c:f>
              <c:numCache>
                <c:formatCode>#\ ##0.0</c:formatCode>
                <c:ptCount val="4"/>
                <c:pt idx="0">
                  <c:v>144.80000000000001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82DA-4685-8E25-32E89292E0FD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0330128841538629"/>
                  <c:y val="-6.2397648915971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2DA-4685-8E25-32E89292E0FD}"/>
                </c:ext>
              </c:extLst>
            </c:dLbl>
            <c:dLbl>
              <c:idx val="1"/>
              <c:layout>
                <c:manualLayout>
                  <c:x val="9.9110836962644749E-2"/>
                  <c:y val="9.140515025993667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780332291704971E-2"/>
                      <c:h val="6.42753623188405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82DA-4685-8E25-32E89292E0FD}"/>
                </c:ext>
              </c:extLst>
            </c:dLbl>
            <c:dLbl>
              <c:idx val="2"/>
              <c:layout>
                <c:manualLayout>
                  <c:x val="0.1064905539016376"/>
                  <c:y val="-6.2786660721110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2DA-4685-8E25-32E89292E0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Лист1!$I$2:$I$5</c:f>
              <c:numCache>
                <c:formatCode>#\ ##0.0</c:formatCode>
                <c:ptCount val="4"/>
                <c:pt idx="0">
                  <c:v>97.7</c:v>
                </c:pt>
                <c:pt idx="1">
                  <c:v>101.5</c:v>
                </c:pt>
                <c:pt idx="2">
                  <c:v>105.6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82DA-4685-8E25-32E89292E0FD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Лист1!$J$2:$J$5</c:f>
              <c:numCache>
                <c:formatCode>#\ ##0.0</c:formatCode>
                <c:ptCount val="4"/>
                <c:pt idx="0">
                  <c:v>13</c:v>
                </c:pt>
                <c:pt idx="1">
                  <c:v>13.6</c:v>
                </c:pt>
                <c:pt idx="2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82DA-4685-8E25-32E89292E0FD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Национальная безопасность</c:v>
                </c:pt>
              </c:strCache>
            </c:strRef>
          </c:tx>
          <c:spPr>
            <a:solidFill>
              <a:srgbClr val="3333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0.12699877306270091"/>
                  <c:y val="9.7060444200562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2DA-4685-8E25-32E89292E0FD}"/>
                </c:ext>
              </c:extLst>
            </c:dLbl>
            <c:dLbl>
              <c:idx val="1"/>
              <c:layout>
                <c:manualLayout>
                  <c:x val="9.6000498254255981E-2"/>
                  <c:y val="0.234336399852086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2DA-4685-8E25-32E89292E0FD}"/>
                </c:ext>
              </c:extLst>
            </c:dLbl>
            <c:dLbl>
              <c:idx val="2"/>
              <c:layout>
                <c:manualLayout>
                  <c:x val="0.10752734751751061"/>
                  <c:y val="6.6452655146375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2DA-4685-8E25-32E89292E0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Лист1!$K$2:$K$5</c:f>
              <c:numCache>
                <c:formatCode>#\ ##0.0</c:formatCode>
                <c:ptCount val="4"/>
                <c:pt idx="0">
                  <c:v>16.399999999999999</c:v>
                </c:pt>
                <c:pt idx="1">
                  <c:v>12.6</c:v>
                </c:pt>
                <c:pt idx="2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82DA-4685-8E25-32E89292E0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4126992"/>
        <c:axId val="674127320"/>
        <c:axId val="0"/>
      </c:bar3DChart>
      <c:catAx>
        <c:axId val="67412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674127320"/>
        <c:crosses val="autoZero"/>
        <c:auto val="1"/>
        <c:lblAlgn val="ctr"/>
        <c:lblOffset val="100"/>
        <c:noMultiLvlLbl val="0"/>
      </c:catAx>
      <c:valAx>
        <c:axId val="674127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4126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2951880033320348E-2"/>
          <c:y val="0.78353425479088523"/>
          <c:w val="0.91262826760231486"/>
          <c:h val="0.201666594159889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Sitka Text" panose="02000505000000020004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27083806805269E-2"/>
                  <c:y val="1.4832078679622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C1-40E2-AA4B-DA5ABD64697E}"/>
                </c:ext>
              </c:extLst>
            </c:dLbl>
            <c:dLbl>
              <c:idx val="1"/>
              <c:layout>
                <c:manualLayout>
                  <c:x val="6.8055560207209653E-2"/>
                  <c:y val="2.0764910151471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C1-40E2-AA4B-DA5ABD64697E}"/>
                </c:ext>
              </c:extLst>
            </c:dLbl>
            <c:dLbl>
              <c:idx val="2"/>
              <c:layout>
                <c:manualLayout>
                  <c:x val="7.1701393789738749E-2"/>
                  <c:y val="1.4832078679622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C1-40E2-AA4B-DA5ABD6469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13</c:v>
                </c:pt>
                <c:pt idx="1">
                  <c:v>13.6</c:v>
                </c:pt>
                <c:pt idx="2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C1-40E2-AA4B-DA5ABD64697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Соц.политика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0763893042151434E-2"/>
                  <c:y val="1.7798494415547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C1-40E2-AA4B-DA5ABD64697E}"/>
                </c:ext>
              </c:extLst>
            </c:dLbl>
            <c:dLbl>
              <c:idx val="1"/>
              <c:layout>
                <c:manualLayout>
                  <c:x val="7.2916671650581785E-2"/>
                  <c:y val="-1.087673204945316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C1-40E2-AA4B-DA5ABD64697E}"/>
                </c:ext>
              </c:extLst>
            </c:dLbl>
            <c:dLbl>
              <c:idx val="2"/>
              <c:layout>
                <c:manualLayout>
                  <c:x val="8.0208338815639962E-2"/>
                  <c:y val="1.1865662943698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C1-40E2-AA4B-DA5ABD6469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Лист1!$C$2:$C$5</c:f>
              <c:numCache>
                <c:formatCode>#\ ##0.0</c:formatCode>
                <c:ptCount val="4"/>
                <c:pt idx="0">
                  <c:v>97.7</c:v>
                </c:pt>
                <c:pt idx="1">
                  <c:v>101.5</c:v>
                </c:pt>
                <c:pt idx="2">
                  <c:v>105.6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1C1-40E2-AA4B-DA5ABD64697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Спорт</c:v>
                </c:pt>
              </c:strCache>
            </c:strRef>
          </c:tx>
          <c:spPr>
            <a:solidFill>
              <a:srgbClr val="4FF12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1979170902994513E-2"/>
                  <c:y val="8.89924720777348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1C1-40E2-AA4B-DA5ABD64697E}"/>
                </c:ext>
              </c:extLst>
            </c:dLbl>
            <c:dLbl>
              <c:idx val="1"/>
              <c:layout>
                <c:manualLayout>
                  <c:x val="6.4409726624680488E-2"/>
                  <c:y val="1.1865662943698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C1-40E2-AA4B-DA5ABD64697E}"/>
                </c:ext>
              </c:extLst>
            </c:dLbl>
            <c:dLbl>
              <c:idx val="2"/>
              <c:layout>
                <c:manualLayout>
                  <c:x val="7.1701393789738666E-2"/>
                  <c:y val="1.4832078679622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1C1-40E2-AA4B-DA5ABD6469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Лист1!$D$2:$D$5</c:f>
              <c:numCache>
                <c:formatCode>#\ ##0.0</c:formatCode>
                <c:ptCount val="4"/>
                <c:pt idx="0">
                  <c:v>78.7</c:v>
                </c:pt>
                <c:pt idx="1">
                  <c:v>49.6</c:v>
                </c:pt>
                <c:pt idx="2">
                  <c:v>51.4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1C1-40E2-AA4B-DA5ABD64697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5347227372267789E-2"/>
                  <c:y val="3.856340456701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1C1-40E2-AA4B-DA5ABD64697E}"/>
                </c:ext>
              </c:extLst>
            </c:dLbl>
            <c:dLbl>
              <c:idx val="1"/>
              <c:layout>
                <c:manualLayout>
                  <c:x val="8.0208338815639962E-2"/>
                  <c:y val="1.7798494415547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1C1-40E2-AA4B-DA5ABD64697E}"/>
                </c:ext>
              </c:extLst>
            </c:dLbl>
            <c:dLbl>
              <c:idx val="2"/>
              <c:layout>
                <c:manualLayout>
                  <c:x val="8.0208338815639865E-2"/>
                  <c:y val="5.0429067510717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1C1-40E2-AA4B-DA5ABD6469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Лист1!$E$2:$E$5</c:f>
              <c:numCache>
                <c:formatCode>#\ ##0.0</c:formatCode>
                <c:ptCount val="4"/>
                <c:pt idx="0">
                  <c:v>7088.5</c:v>
                </c:pt>
                <c:pt idx="1">
                  <c:v>7513.1</c:v>
                </c:pt>
                <c:pt idx="2">
                  <c:v>5422.7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1C1-40E2-AA4B-DA5ABD6469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4952136"/>
        <c:axId val="774948200"/>
        <c:axId val="445516208"/>
      </c:bar3DChart>
      <c:catAx>
        <c:axId val="774952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4948200"/>
        <c:crosses val="autoZero"/>
        <c:auto val="1"/>
        <c:lblAlgn val="ctr"/>
        <c:lblOffset val="100"/>
        <c:noMultiLvlLbl val="0"/>
      </c:catAx>
      <c:valAx>
        <c:axId val="774948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4952136"/>
        <c:crosses val="autoZero"/>
        <c:crossBetween val="between"/>
      </c:valAx>
      <c:serAx>
        <c:axId val="445516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74948200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129639747158173E-2"/>
          <c:y val="0.92339551725144853"/>
          <c:w val="0.85676437611258827"/>
          <c:h val="6.07108739816201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035247880352043E-3"/>
          <c:y val="0.10012414572253409"/>
          <c:w val="0.97551530683290322"/>
          <c:h val="0.703396978124889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>
              <a:gsLst>
                <a:gs pos="2000">
                  <a:schemeClr val="accent1">
                    <a:lumMod val="5000"/>
                    <a:lumOff val="95000"/>
                  </a:schemeClr>
                </a:gs>
                <a:gs pos="27000">
                  <a:schemeClr val="accent1">
                    <a:lumMod val="45000"/>
                    <a:lumOff val="55000"/>
                  </a:schemeClr>
                </a:gs>
                <a:gs pos="5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2000">
                    <a:schemeClr val="accent1">
                      <a:lumMod val="5000"/>
                      <a:lumOff val="95000"/>
                    </a:schemeClr>
                  </a:gs>
                  <a:gs pos="27000">
                    <a:schemeClr val="accent1">
                      <a:lumMod val="45000"/>
                      <a:lumOff val="55000"/>
                    </a:schemeClr>
                  </a:gs>
                  <a:gs pos="50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CE0-426E-AEBA-4B83025E4F88}"/>
              </c:ext>
            </c:extLst>
          </c:dPt>
          <c:dPt>
            <c:idx val="1"/>
            <c:invertIfNegative val="0"/>
            <c:bubble3D val="0"/>
            <c:explosion val="128"/>
            <c:spPr>
              <a:gradFill>
                <a:gsLst>
                  <a:gs pos="2000">
                    <a:schemeClr val="accent1">
                      <a:lumMod val="5000"/>
                      <a:lumOff val="95000"/>
                    </a:schemeClr>
                  </a:gs>
                  <a:gs pos="27000">
                    <a:schemeClr val="accent1">
                      <a:lumMod val="45000"/>
                      <a:lumOff val="55000"/>
                    </a:schemeClr>
                  </a:gs>
                  <a:gs pos="50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CE0-426E-AEBA-4B83025E4F88}"/>
              </c:ext>
            </c:extLst>
          </c:dPt>
          <c:dPt>
            <c:idx val="2"/>
            <c:invertIfNegative val="0"/>
            <c:bubble3D val="0"/>
            <c:spPr>
              <a:gradFill>
                <a:gsLst>
                  <a:gs pos="2000">
                    <a:schemeClr val="accent1">
                      <a:lumMod val="5000"/>
                      <a:lumOff val="95000"/>
                    </a:schemeClr>
                  </a:gs>
                  <a:gs pos="27000">
                    <a:schemeClr val="accent1">
                      <a:lumMod val="45000"/>
                      <a:lumOff val="55000"/>
                    </a:schemeClr>
                  </a:gs>
                  <a:gs pos="50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CE0-426E-AEBA-4B83025E4F88}"/>
              </c:ext>
            </c:extLst>
          </c:dPt>
          <c:dPt>
            <c:idx val="3"/>
            <c:invertIfNegative val="0"/>
            <c:bubble3D val="0"/>
            <c:spPr>
              <a:gradFill>
                <a:gsLst>
                  <a:gs pos="2000">
                    <a:schemeClr val="accent1">
                      <a:lumMod val="5000"/>
                      <a:lumOff val="95000"/>
                    </a:schemeClr>
                  </a:gs>
                  <a:gs pos="27000">
                    <a:schemeClr val="accent1">
                      <a:lumMod val="45000"/>
                      <a:lumOff val="55000"/>
                    </a:schemeClr>
                  </a:gs>
                  <a:gs pos="50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CE0-426E-AEBA-4B83025E4F88}"/>
              </c:ext>
            </c:extLst>
          </c:dPt>
          <c:dLbls>
            <c:dLbl>
              <c:idx val="0"/>
              <c:layout>
                <c:manualLayout>
                  <c:x val="7.9339933051846778E-2"/>
                  <c:y val="-2.79732348992424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E0-426E-AEBA-4B83025E4F88}"/>
                </c:ext>
              </c:extLst>
            </c:dLbl>
            <c:dLbl>
              <c:idx val="1"/>
              <c:layout>
                <c:manualLayout>
                  <c:x val="5.2093556240252491E-2"/>
                  <c:y val="-0.2231784798147144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E0-426E-AEBA-4B83025E4F88}"/>
                </c:ext>
              </c:extLst>
            </c:dLbl>
            <c:dLbl>
              <c:idx val="2"/>
              <c:layout>
                <c:manualLayout>
                  <c:x val="0.16526788770968856"/>
                  <c:y val="2.08747286466829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E0-426E-AEBA-4B83025E4F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22198.799999999999</c:v>
                </c:pt>
                <c:pt idx="1">
                  <c:v>20780</c:v>
                </c:pt>
                <c:pt idx="2">
                  <c:v>20039.900000000001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CE0-426E-AEBA-4B83025E4F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97978456"/>
        <c:axId val="697984032"/>
      </c:barChart>
      <c:catAx>
        <c:axId val="6979784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97984032"/>
        <c:crosses val="autoZero"/>
        <c:auto val="1"/>
        <c:lblAlgn val="ctr"/>
        <c:lblOffset val="100"/>
        <c:noMultiLvlLbl val="0"/>
      </c:catAx>
      <c:valAx>
        <c:axId val="697984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7978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26149470802512614"/>
          <c:y val="0.91152433784190334"/>
          <c:w val="0.27179828064970141"/>
          <c:h val="8.00249868580905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E86606-3DC9-4042-8F10-5BFABCAD2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ADB623C-66F5-4924-A8C3-02C5F3BE5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BFD87C-FE31-452F-A7D8-2FFABFA9F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B41E-898F-4CA2-B5A3-454F9E9126B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C75A05-482A-4603-857F-488F5C298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D316EA-52DD-4527-9288-FCBFA242F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5E37-A28D-4A2A-86A1-78DB08940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5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EDDE3C-4294-4DE2-B954-EB8092B27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E59C210-201C-4AE3-B878-D3E9010E1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7D1A78-C449-4520-AB27-F8F62F689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B41E-898F-4CA2-B5A3-454F9E9126B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16C6CA-D9E0-4E7D-9534-899F0FBD9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BC7755-6E5D-49D8-9F7D-A8F5117D7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5E37-A28D-4A2A-86A1-78DB08940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66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43E280D-F735-4998-BC5E-54D5E85B33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358B493-7A0E-4335-AEFB-E1FF68016F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B1D07B-3508-4D29-8D71-949E375C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B41E-898F-4CA2-B5A3-454F9E9126B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6B42B8-4995-462C-8A95-236446FDF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A194F1-8227-42D5-B29E-E500A13F7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5E37-A28D-4A2A-86A1-78DB08940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91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621672-E9AD-48F4-B054-15EE62384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FAB0EF-2E74-4A10-A74A-28A25F465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917B55-7A09-4D39-8B65-E8C2FC27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B41E-898F-4CA2-B5A3-454F9E9126B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42112E-4BA3-4FEF-BB42-BE7979538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A94725-AFB7-4B34-9AA1-89FE9854C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5E37-A28D-4A2A-86A1-78DB08940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03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5A71EF-D9FC-4B7E-A6A4-95DD7F8F4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B1ED36-1661-408E-8A1A-8BC1662AB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28D84B-8DBD-4694-AE7E-11A103795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B41E-898F-4CA2-B5A3-454F9E9126B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5F0B2E-518E-412A-9A77-1ABF6E0B4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7BEAE-6A0B-4CAC-8DBB-D2BD52606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5E37-A28D-4A2A-86A1-78DB08940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29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6F5803-6C1D-4A55-892B-268A5CB35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675FD1-09AE-4D88-B7A0-0A12D8A684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ACA6E3-CDB1-4F30-8FD0-B2A6E3630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AA669C-AC28-4D73-8DAE-AB7DBF119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B41E-898F-4CA2-B5A3-454F9E9126B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A59CBB-8FE6-4C8E-B31C-8E48CE4F7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38B5A2-1A87-4F3F-9533-735ACB731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5E37-A28D-4A2A-86A1-78DB08940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88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44AB3B-BFFE-452A-B558-D7C1AE869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BE55F4-480C-483C-8D11-85BCF7632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121A618-C3C3-4E82-913D-951943B08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15CE7A1-3CC1-4C5D-99D6-22E63DC8B5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FF94FA5-D4BC-493A-A18C-978331C641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220D732-6926-4227-AD34-A22CF3F70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B41E-898F-4CA2-B5A3-454F9E9126B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A2AB73D-7597-4C1D-B984-FCBAE2836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16CEA9D-80A6-4F42-A5B7-1ED253C7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5E37-A28D-4A2A-86A1-78DB08940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93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410D0-1420-4974-9C07-36D90B18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11C198B-5D19-4F5E-88EB-D095C9BA7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B41E-898F-4CA2-B5A3-454F9E9126B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912FE5C-7B30-495D-A126-7FBF738B5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EAA754C-03EC-4EB5-80EF-8088DAAD1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5E37-A28D-4A2A-86A1-78DB08940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848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11CA17E-805E-40F8-9ADB-ADBDDA46E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B41E-898F-4CA2-B5A3-454F9E9126B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A38C688-408E-4816-805C-387D2069F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4121211-A524-4F6D-B54F-44A1E9A40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5E37-A28D-4A2A-86A1-78DB08940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01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4E697C-EB33-4FCB-A315-9E20223EA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D9FD7F-F402-4706-8B1C-EE22FA770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F145BE-E179-4D43-ACC3-0B2FB5123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D834E9-4DB7-41F7-8D9E-D2200262A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B41E-898F-4CA2-B5A3-454F9E9126B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C976BA-46E7-4C7F-916A-AD4A64BA1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621F4F-6F29-4B0A-B9DE-056C6540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5E37-A28D-4A2A-86A1-78DB08940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62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5C9F2E-33B1-4DAD-82BE-148F50D76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C15BD0E-FF0E-4A78-8374-2A600790D4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AB825A9-3094-4208-A494-7695DE03DC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165839-6361-4EA0-816A-8FE9CD19C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B41E-898F-4CA2-B5A3-454F9E9126B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EEA5DA5-5659-4CEE-BB72-C3C0E085A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8C5543-58B6-40D8-BE1B-19134988F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5E37-A28D-4A2A-86A1-78DB08940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73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14A39F-FDF4-4FDE-9E8E-80094EA77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F3146B-E635-48E6-802E-6A778FD91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6589A3-BA22-4FEF-9DEF-BB0CBB9FF4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FB41E-898F-4CA2-B5A3-454F9E9126B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D155B7-0040-41F5-9387-B195FF8438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DBD914-4A88-41B0-A4BE-72BCAC1DBE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C5E37-A28D-4A2A-86A1-78DB08940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78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DF6FCA-ADC2-464D-9613-87004B258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629"/>
            <a:ext cx="10515600" cy="6543303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Проект бюджета Поляковского сельского поселения на 2024-2026 годы</a:t>
            </a:r>
          </a:p>
        </p:txBody>
      </p:sp>
    </p:spTree>
    <p:extLst>
      <p:ext uri="{BB962C8B-B14F-4D97-AF65-F5344CB8AC3E}">
        <p14:creationId xmlns:p14="http://schemas.microsoft.com/office/powerpoint/2010/main" val="2097179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E0A456-E9EC-41E3-B439-5F1F77339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781" y="200417"/>
            <a:ext cx="11586575" cy="10647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Основные характеристики бюджета Поляковского сельского поселения на 2024-2026 годы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1B0EA8A-8562-420F-8D19-D69F342707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248609"/>
              </p:ext>
            </p:extLst>
          </p:nvPr>
        </p:nvGraphicFramePr>
        <p:xfrm>
          <a:off x="838200" y="1515650"/>
          <a:ext cx="10898688" cy="522114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06318">
                  <a:extLst>
                    <a:ext uri="{9D8B030D-6E8A-4147-A177-3AD203B41FA5}">
                      <a16:colId xmlns:a16="http://schemas.microsoft.com/office/drawing/2014/main" val="2675216603"/>
                    </a:ext>
                  </a:extLst>
                </a:gridCol>
                <a:gridCol w="2258930">
                  <a:extLst>
                    <a:ext uri="{9D8B030D-6E8A-4147-A177-3AD203B41FA5}">
                      <a16:colId xmlns:a16="http://schemas.microsoft.com/office/drawing/2014/main" val="1087632281"/>
                    </a:ext>
                  </a:extLst>
                </a:gridCol>
                <a:gridCol w="2583488">
                  <a:extLst>
                    <a:ext uri="{9D8B030D-6E8A-4147-A177-3AD203B41FA5}">
                      <a16:colId xmlns:a16="http://schemas.microsoft.com/office/drawing/2014/main" val="1052364704"/>
                    </a:ext>
                  </a:extLst>
                </a:gridCol>
                <a:gridCol w="2549952">
                  <a:extLst>
                    <a:ext uri="{9D8B030D-6E8A-4147-A177-3AD203B41FA5}">
                      <a16:colId xmlns:a16="http://schemas.microsoft.com/office/drawing/2014/main" val="4158890859"/>
                    </a:ext>
                  </a:extLst>
                </a:gridCol>
              </a:tblGrid>
              <a:tr h="620039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52103"/>
                  </a:ext>
                </a:extLst>
              </a:tr>
              <a:tr h="52425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1. Доходы, всего: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22 198,8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20 780,0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20 039,9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3985583"/>
                  </a:ext>
                </a:extLst>
              </a:tr>
              <a:tr h="52425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из них: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4880173"/>
                  </a:ext>
                </a:extLst>
              </a:tr>
              <a:tr h="111854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Налоговые и неналоговые доходы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8 621,2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8 994,7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9 371,4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4366674"/>
                  </a:ext>
                </a:extLst>
              </a:tr>
              <a:tr h="91529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Безвозмездные поступления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13 577,6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11 785,3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10 668,5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716258"/>
                  </a:ext>
                </a:extLst>
              </a:tr>
              <a:tr h="52425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2. Расходы, всего: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21 198,8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20 780,0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20 039,9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3113181"/>
                  </a:ext>
                </a:extLst>
              </a:tr>
              <a:tr h="91529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3. Дефицит (профицит)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0,0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9274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8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2C7B40-6897-4EB9-92D4-1D63731D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048" y="1"/>
            <a:ext cx="11561522" cy="83924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Sitka Text" panose="02000505000000020004" pitchFamily="2" charset="0"/>
              </a:rPr>
              <a:t>Основные параметры бюджета Поляковского сельского поселения на 2024 и плановый период 2025 и 2026 годов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6E341EE3-5239-4F49-85F1-1CBD0E83D5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010915"/>
              </p:ext>
            </p:extLst>
          </p:nvPr>
        </p:nvGraphicFramePr>
        <p:xfrm>
          <a:off x="0" y="839244"/>
          <a:ext cx="12058390" cy="565837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2">
                      <a:lumMod val="75000"/>
                    </a:schemeClr>
                  </a:outerShdw>
                </a:effectLst>
                <a:tableStyleId>{5C22544A-7EE6-4342-B048-85BDC9FD1C3A}</a:tableStyleId>
              </a:tblPr>
              <a:tblGrid>
                <a:gridCol w="6638795">
                  <a:extLst>
                    <a:ext uri="{9D8B030D-6E8A-4147-A177-3AD203B41FA5}">
                      <a16:colId xmlns:a16="http://schemas.microsoft.com/office/drawing/2014/main" val="116686222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51120183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26375960"/>
                    </a:ext>
                  </a:extLst>
                </a:gridCol>
                <a:gridCol w="1761995">
                  <a:extLst>
                    <a:ext uri="{9D8B030D-6E8A-4147-A177-3AD203B41FA5}">
                      <a16:colId xmlns:a16="http://schemas.microsoft.com/office/drawing/2014/main" val="2018081477"/>
                    </a:ext>
                  </a:extLst>
                </a:gridCol>
              </a:tblGrid>
              <a:tr h="340568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2024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2026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471306"/>
                  </a:ext>
                </a:extLst>
              </a:tr>
              <a:tr h="340568">
                <a:tc>
                  <a:txBody>
                    <a:bodyPr/>
                    <a:lstStyle/>
                    <a:p>
                      <a:pPr algn="ctr"/>
                      <a:r>
                        <a:rPr lang="ru-RU" sz="1700" b="1" i="1" dirty="0">
                          <a:solidFill>
                            <a:schemeClr val="tx1"/>
                          </a:solidFill>
                        </a:rPr>
                        <a:t>Доходы: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i="1" dirty="0">
                          <a:solidFill>
                            <a:schemeClr val="tx1"/>
                          </a:solidFill>
                        </a:rPr>
                        <a:t>22 198,8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i="1" dirty="0">
                          <a:solidFill>
                            <a:schemeClr val="tx1"/>
                          </a:solidFill>
                        </a:rPr>
                        <a:t>20 780,0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i="1" dirty="0">
                          <a:solidFill>
                            <a:schemeClr val="tx1"/>
                          </a:solidFill>
                        </a:rPr>
                        <a:t>20 039,9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280919"/>
                  </a:ext>
                </a:extLst>
              </a:tr>
              <a:tr h="340568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Налоговые и неналоговые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8 621,2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8 994,7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9 371,4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414471"/>
                  </a:ext>
                </a:extLst>
              </a:tr>
              <a:tr h="340568">
                <a:tc>
                  <a:txBody>
                    <a:bodyPr/>
                    <a:lstStyle/>
                    <a:p>
                      <a:pPr algn="ctr" defTabSz="1120775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Дотации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13 260,1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11 785,3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10 668,3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1914211"/>
                  </a:ext>
                </a:extLst>
              </a:tr>
              <a:tr h="340568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Субвенции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317,5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328,4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0,0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6501559"/>
                  </a:ext>
                </a:extLst>
              </a:tr>
              <a:tr h="340568">
                <a:tc>
                  <a:txBody>
                    <a:bodyPr/>
                    <a:lstStyle/>
                    <a:p>
                      <a:pPr algn="ctr"/>
                      <a:r>
                        <a:rPr lang="ru-RU" sz="1700" b="1" i="1" dirty="0">
                          <a:solidFill>
                            <a:schemeClr val="tx1"/>
                          </a:solidFill>
                        </a:rPr>
                        <a:t>Расходы: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i="1" dirty="0">
                          <a:solidFill>
                            <a:schemeClr val="tx1"/>
                          </a:solidFill>
                        </a:rPr>
                        <a:t>28 198,8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i="1" dirty="0">
                          <a:solidFill>
                            <a:schemeClr val="tx1"/>
                          </a:solidFill>
                        </a:rPr>
                        <a:t>20 780,0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i="1" dirty="0">
                          <a:solidFill>
                            <a:schemeClr val="tx1"/>
                          </a:solidFill>
                        </a:rPr>
                        <a:t>20 039,9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4555521"/>
                  </a:ext>
                </a:extLst>
              </a:tr>
              <a:tr h="340568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Общегосударственные вопросы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11 124,5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11 041,4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13 079,2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495415"/>
                  </a:ext>
                </a:extLst>
              </a:tr>
              <a:tr h="340568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Национальная оборона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317,3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328,2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0,0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682357"/>
                  </a:ext>
                </a:extLst>
              </a:tr>
              <a:tr h="340568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16,4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12,6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13,7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7493563"/>
                  </a:ext>
                </a:extLst>
              </a:tr>
              <a:tr h="340568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Национальная экономика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10,0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10,0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10,0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0082107"/>
                  </a:ext>
                </a:extLst>
              </a:tr>
              <a:tr h="340568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Жилищно-коммунальное хозяйство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3 307,9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1 710,0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1 343,1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9609976"/>
                  </a:ext>
                </a:extLst>
              </a:tr>
              <a:tr h="340568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Образование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13,0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13,6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14,2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455381"/>
                  </a:ext>
                </a:extLst>
              </a:tr>
              <a:tr h="340568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Культура, кинематография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7 088,5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7 513,1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7 422,7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675683"/>
                  </a:ext>
                </a:extLst>
              </a:tr>
              <a:tr h="340568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Социальная политика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97,7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101,5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105,6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48033"/>
                  </a:ext>
                </a:extLst>
              </a:tr>
              <a:tr h="340568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Физическая культура и спорт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78,7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49,6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51,4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3949694"/>
                  </a:ext>
                </a:extLst>
              </a:tr>
              <a:tr h="400573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Межбюджетные трансферты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144,8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0,0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0,0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949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704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711FE5-8DB3-45E6-B14B-3F176C595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891"/>
            <a:ext cx="10515600" cy="13402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Sitka Text" panose="02000505000000020004" pitchFamily="2" charset="0"/>
              </a:rPr>
              <a:t>Структура налоговых и неналоговых доходов бюджета Поляковского сельского поселения на 2024 год и плановый период 2025 и 2026 годов</a:t>
            </a:r>
            <a:endParaRPr lang="ru-RU" sz="28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9CF4C90-70C3-40E0-9102-9DD490176B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180696"/>
              </p:ext>
            </p:extLst>
          </p:nvPr>
        </p:nvGraphicFramePr>
        <p:xfrm>
          <a:off x="425450" y="1528763"/>
          <a:ext cx="1143635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4859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52E25A-D4F3-4736-8345-100B8029A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029" y="185058"/>
            <a:ext cx="11767457" cy="10123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Sitka Text" panose="02000505000000020004" pitchFamily="2" charset="0"/>
              </a:rPr>
              <a:t>Структура поступлений налогов в бюджет Поляковского сельского поселения на 2024-2026г.</a:t>
            </a:r>
            <a:endParaRPr lang="ru-RU" sz="32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64D7C69-4B3A-4520-A4B8-1445663577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274933"/>
              </p:ext>
            </p:extLst>
          </p:nvPr>
        </p:nvGraphicFramePr>
        <p:xfrm>
          <a:off x="838200" y="1349375"/>
          <a:ext cx="10515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7021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21096A-730E-43B8-99FC-5B1D7B68F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Sitka Text" panose="02000505000000020004" pitchFamily="2" charset="0"/>
              </a:rPr>
              <a:t>Структура Поляковского сельского поселения в 2024г. и на плановый период 2025 и 2026 годов</a:t>
            </a:r>
            <a:endParaRPr lang="ru-RU" sz="3600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B0C429D1-327B-45AB-AA7E-BEE5C6B891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0021798"/>
              </p:ext>
            </p:extLst>
          </p:nvPr>
        </p:nvGraphicFramePr>
        <p:xfrm>
          <a:off x="125261" y="1002083"/>
          <a:ext cx="12066738" cy="5586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8888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5C3B1F-71E0-4AAE-ACDF-BC4F31C0A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151" y="212943"/>
            <a:ext cx="11624153" cy="10396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Sitka Text" panose="02000505000000020004" pitchFamily="2" charset="0"/>
              </a:rPr>
              <a:t>Расходы бюджета Поляковского сельского поселения на 2024г. и плановый период 2025 и 2026 годов</a:t>
            </a:r>
            <a:endParaRPr lang="ru-RU" sz="3200" dirty="0"/>
          </a:p>
        </p:txBody>
      </p:sp>
      <p:graphicFrame>
        <p:nvGraphicFramePr>
          <p:cNvPr id="3" name="Объект 10">
            <a:extLst>
              <a:ext uri="{FF2B5EF4-FFF2-40B4-BE49-F238E27FC236}">
                <a16:creationId xmlns:a16="http://schemas.microsoft.com/office/drawing/2014/main" id="{8FBD3EFC-5BB1-4910-8391-C73011DCE3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797548"/>
              </p:ext>
            </p:extLst>
          </p:nvPr>
        </p:nvGraphicFramePr>
        <p:xfrm>
          <a:off x="87086" y="1513114"/>
          <a:ext cx="11865428" cy="5148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5690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699A92-C47E-495F-B0E9-43526CA4D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5" y="237995"/>
            <a:ext cx="11611627" cy="14526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Sitka Text" panose="02000505000000020004" pitchFamily="2" charset="0"/>
              </a:rPr>
              <a:t>Расходы бюджета Поляковского сельского поселения на социальную сферу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5">
            <a:extLst>
              <a:ext uri="{FF2B5EF4-FFF2-40B4-BE49-F238E27FC236}">
                <a16:creationId xmlns:a16="http://schemas.microsoft.com/office/drawing/2014/main" id="{BB7E72EC-0F0E-430F-8E1A-695894C77C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195943"/>
              </p:ext>
            </p:extLst>
          </p:nvPr>
        </p:nvGraphicFramePr>
        <p:xfrm>
          <a:off x="125260" y="1578279"/>
          <a:ext cx="11849622" cy="5041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7377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939ED4-3B80-4D4E-B2F7-EC8B63E93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868" y="244259"/>
            <a:ext cx="10409128" cy="1772431"/>
          </a:xfrm>
        </p:spPr>
        <p:txBody>
          <a:bodyPr/>
          <a:lstStyle/>
          <a:p>
            <a:r>
              <a:rPr lang="ru-RU" sz="4400" b="1" dirty="0">
                <a:solidFill>
                  <a:schemeClr val="bg2">
                    <a:lumMod val="50000"/>
                  </a:schemeClr>
                </a:solidFill>
                <a:latin typeface="Sitka Text" panose="02000505000000020004" pitchFamily="2" charset="0"/>
              </a:rPr>
              <a:t>Динамика расходов бюджета Поляковского сельского поселения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3382ACA-C3F0-447E-AE88-151C9C14F4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124893"/>
              </p:ext>
            </p:extLst>
          </p:nvPr>
        </p:nvGraphicFramePr>
        <p:xfrm>
          <a:off x="838200" y="1825624"/>
          <a:ext cx="10515600" cy="4788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643569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320</Words>
  <Application>Microsoft Office PowerPoint</Application>
  <PresentationFormat>Широкоэкранный</PresentationFormat>
  <Paragraphs>149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Microsoft JhengHei UI</vt:lpstr>
      <vt:lpstr>Arial</vt:lpstr>
      <vt:lpstr>Calibri</vt:lpstr>
      <vt:lpstr>Calibri Light</vt:lpstr>
      <vt:lpstr>Lucida Sans Unicode</vt:lpstr>
      <vt:lpstr>Sitka Text</vt:lpstr>
      <vt:lpstr>Тема Office</vt:lpstr>
      <vt:lpstr>Проект бюджета Поляковского сельского поселения на 2024-2026 годы</vt:lpstr>
      <vt:lpstr>Основные характеристики бюджета Поляковского сельского поселения на 2024-2026 годы</vt:lpstr>
      <vt:lpstr>Основные параметры бюджета Поляковского сельского поселения на 2024 и плановый период 2025 и 2026 годов</vt:lpstr>
      <vt:lpstr>Структура налоговых и неналоговых доходов бюджета Поляковского сельского поселения на 2024 год и плановый период 2025 и 2026 годов</vt:lpstr>
      <vt:lpstr>Структура поступлений налогов в бюджет Поляковского сельского поселения на 2024-2026г.</vt:lpstr>
      <vt:lpstr>Структура Поляковского сельского поселения в 2024г. и на плановый период 2025 и 2026 годов</vt:lpstr>
      <vt:lpstr>Расходы бюджета Поляковского сельского поселения на 2024г. и плановый период 2025 и 2026 годов</vt:lpstr>
      <vt:lpstr>Расходы бюджета Поляковского сельского поселения на социальную сферу</vt:lpstr>
      <vt:lpstr>Динамика расходов бюджета Поляковского сельского поселения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Поляковского сельского поселения на 2020-2022 годы</dc:title>
  <dc:creator>Галицкий Александр</dc:creator>
  <cp:lastModifiedBy>Галицкий Александр</cp:lastModifiedBy>
  <cp:revision>17</cp:revision>
  <dcterms:created xsi:type="dcterms:W3CDTF">2021-01-24T18:30:05Z</dcterms:created>
  <dcterms:modified xsi:type="dcterms:W3CDTF">2024-01-11T20:14:01Z</dcterms:modified>
</cp:coreProperties>
</file>