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9966FF"/>
    <a:srgbClr val="66FFFF"/>
    <a:srgbClr val="FF0066"/>
    <a:srgbClr val="7729F5"/>
    <a:srgbClr val="ED5DD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30"/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3221.3</c:v>
                </c:pt>
                <c:pt idx="1">
                  <c:v>3241.2</c:v>
                </c:pt>
                <c:pt idx="2">
                  <c:v>3241.2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31-47F2-84A7-FFDAE48D017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НДФЛ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50800" algn="ctr" rotWithShape="0">
                <a:schemeClr val="bg1">
                  <a:alpha val="0"/>
                </a:scheme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3497.5</c:v>
                </c:pt>
                <c:pt idx="1">
                  <c:v>3773.8</c:v>
                </c:pt>
                <c:pt idx="2">
                  <c:v>4026.6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31-47F2-84A7-FFDAE48D017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6.1241613435220554E-2"/>
                  <c:y val="-0.10036475160248143"/>
                </c:manualLayout>
              </c:layout>
              <c:showVal val="1"/>
            </c:dLbl>
            <c:dLbl>
              <c:idx val="1"/>
              <c:layout>
                <c:manualLayout>
                  <c:x val="-6.237571738772462E-2"/>
                  <c:y val="-9.2171710655339981E-2"/>
                </c:manualLayout>
              </c:layout>
              <c:showVal val="1"/>
            </c:dLbl>
            <c:dLbl>
              <c:idx val="2"/>
              <c:layout>
                <c:manualLayout>
                  <c:x val="4.4230054147659292E-2"/>
                  <c:y val="-0.10855779254962275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34</c:v>
                </c:pt>
                <c:pt idx="1">
                  <c:v>35.4</c:v>
                </c:pt>
                <c:pt idx="2">
                  <c:v>36.799999999999997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231-47F2-84A7-FFDAE48D017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3.6291326480130698E-2"/>
                  <c:y val="-0.13108865515426141"/>
                </c:manualLayout>
              </c:layout>
              <c:showVal val="1"/>
            </c:dLbl>
            <c:dLbl>
              <c:idx val="1"/>
              <c:layout>
                <c:manualLayout>
                  <c:x val="3.4023118575122117E-3"/>
                  <c:y val="-0.11675083349676407"/>
                </c:manualLayout>
              </c:layout>
              <c:showVal val="1"/>
            </c:dLbl>
            <c:dLbl>
              <c:idx val="2"/>
              <c:layout>
                <c:manualLayout>
                  <c:x val="0.19052950867044796"/>
                  <c:y val="-4.0965204735706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Лист1!$E$2:$E$5</c:f>
              <c:numCache>
                <c:formatCode>0.00</c:formatCode>
                <c:ptCount val="4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31-47F2-84A7-FFDAE48D017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873</c:v>
                </c:pt>
                <c:pt idx="1">
                  <c:v>943.7</c:v>
                </c:pt>
                <c:pt idx="2" formatCode="#,##0.00">
                  <c:v>1011.2</c:v>
                </c:pt>
              </c:numCache>
            </c:numRef>
          </c:val>
        </c:ser>
        <c:dLbls>
          <c:showVal val="1"/>
        </c:dLbls>
        <c:gapWidth val="15"/>
        <c:gapDepth val="0"/>
        <c:shape val="cylinder"/>
        <c:axId val="107314560"/>
        <c:axId val="107373696"/>
        <c:axId val="0"/>
      </c:bar3DChart>
      <c:catAx>
        <c:axId val="107314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373696"/>
        <c:crosses val="autoZero"/>
        <c:auto val="1"/>
        <c:lblAlgn val="ctr"/>
        <c:lblOffset val="100"/>
      </c:catAx>
      <c:valAx>
        <c:axId val="1073736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31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>
          <a:outerShdw blurRad="50800" dist="50800" dir="5400000" algn="ctr" rotWithShape="0">
            <a:schemeClr val="bg1"/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1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3497.5</c:v>
                </c:pt>
                <c:pt idx="1">
                  <c:v>3773.8</c:v>
                </c:pt>
                <c:pt idx="2">
                  <c:v>4026.6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DA-40E3-9AE2-CE9F003AC0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7729F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Лист1!$C$2:$C$5</c:f>
              <c:numCache>
                <c:formatCode>0.00</c:formatCode>
                <c:ptCount val="4"/>
                <c:pt idx="0">
                  <c:v>2227</c:v>
                </c:pt>
                <c:pt idx="1">
                  <c:v>2227</c:v>
                </c:pt>
                <c:pt idx="2">
                  <c:v>2227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DA-40E3-9AE2-CE9F003AC0C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ED5DD8"/>
            </a:solidFill>
            <a:ln>
              <a:noFill/>
            </a:ln>
            <a:effectLst/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0.00">
                  <c:v>994.3</c:v>
                </c:pt>
                <c:pt idx="1">
                  <c:v>1014.2</c:v>
                </c:pt>
                <c:pt idx="2">
                  <c:v>1014.2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DA-40E3-9AE2-CE9F003AC0C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873</c:v>
                </c:pt>
                <c:pt idx="1">
                  <c:v>943.7</c:v>
                </c:pt>
                <c:pt idx="2">
                  <c:v>1011.2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3DA-40E3-9AE2-CE9F003AC0C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34</c:v>
                </c:pt>
                <c:pt idx="1">
                  <c:v>35.4</c:v>
                </c:pt>
                <c:pt idx="2">
                  <c:v>36.799999999999997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3DA-40E3-9AE2-CE9F003AC0C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Лист1!$G$2:$G$5</c:f>
              <c:numCache>
                <c:formatCode>0.00</c:formatCode>
                <c:ptCount val="4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3DA-40E3-9AE2-CE9F003AC0CD}"/>
            </c:ext>
          </c:extLst>
        </c:ser>
        <c:gapWidth val="182"/>
        <c:axId val="116535296"/>
        <c:axId val="116536832"/>
      </c:barChart>
      <c:dateAx>
        <c:axId val="116535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536832"/>
        <c:crosses val="autoZero"/>
        <c:lblOffset val="100"/>
        <c:baseTimeUnit val="days"/>
      </c:dateAx>
      <c:valAx>
        <c:axId val="11653683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one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53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17547374284968E-2"/>
          <c:y val="2.3149651124580228E-2"/>
          <c:w val="0.93338125564845975"/>
          <c:h val="0.9099880294776383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8.8242294139153701E-2"/>
                  <c:y val="1.140161795243084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8C-4E81-A810-C256238DFC9F}"/>
                </c:ext>
              </c:extLst>
            </c:dLbl>
            <c:dLbl>
              <c:idx val="1"/>
              <c:layout>
                <c:manualLayout>
                  <c:x val="7.3328103580423507E-2"/>
                  <c:y val="-4.560647180972577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98C-4E81-A810-C256238DFC9F}"/>
                </c:ext>
              </c:extLst>
            </c:dLbl>
            <c:dLbl>
              <c:idx val="2"/>
              <c:layout>
                <c:manualLayout>
                  <c:x val="7.3328103580423507E-2"/>
                  <c:y val="1.596226513340325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8C-4E81-A810-C256238DF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1488.6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8C-4E81-A810-C256238DFC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9885587411640281E-2"/>
                  <c:y val="-3.42048538572930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8C-4E81-A810-C256238DFC9F}"/>
                </c:ext>
              </c:extLst>
            </c:dLbl>
            <c:dLbl>
              <c:idx val="1"/>
              <c:layout>
                <c:manualLayout>
                  <c:x val="1.8467651444880957E-2"/>
                  <c:y val="-4.73438127094723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8C-4E81-A810-C256238DFC9F}"/>
                </c:ext>
              </c:extLst>
            </c:dLbl>
            <c:dLbl>
              <c:idx val="2"/>
              <c:layout>
                <c:manualLayout>
                  <c:x val="2.5872095715837731E-2"/>
                  <c:y val="-5.83831592978456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8C-4E81-A810-C256238DF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13225.4</c:v>
                </c:pt>
                <c:pt idx="1">
                  <c:v>11301.2</c:v>
                </c:pt>
                <c:pt idx="2">
                  <c:v>11456.9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8C-4E81-A810-C256238DFC9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916317118256748E-2"/>
                  <c:y val="-6.45389773153287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8C-4E81-A810-C256238DFC9F}"/>
                </c:ext>
              </c:extLst>
            </c:dLbl>
            <c:dLbl>
              <c:idx val="1"/>
              <c:layout>
                <c:manualLayout>
                  <c:x val="3.3837002819764019E-2"/>
                  <c:y val="-3.341210276700226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8856402571973691E-2"/>
                      <c:h val="4.01564984284620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98C-4E81-A810-C256238DFC9F}"/>
                </c:ext>
              </c:extLst>
            </c:dLbl>
            <c:dLbl>
              <c:idx val="2"/>
              <c:layout>
                <c:manualLayout>
                  <c:x val="4.549532443164752E-2"/>
                  <c:y val="-1.675993813932668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8C-4E81-A810-C256238DF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Лист1!$D$2:$D$5</c:f>
              <c:numCache>
                <c:formatCode>0.00</c:formatCode>
                <c:ptCount val="4"/>
                <c:pt idx="0" formatCode="General">
                  <c:v>7626.9</c:v>
                </c:pt>
                <c:pt idx="1">
                  <c:v>7995.2</c:v>
                </c:pt>
                <c:pt idx="2">
                  <c:v>8316.9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8C-4E81-A810-C256238DFC9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7729F5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6227123324648655E-2"/>
                  <c:y val="-4.036068422294967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8C-4E81-A810-C256238DFC9F}"/>
                </c:ext>
              </c:extLst>
            </c:dLbl>
            <c:dLbl>
              <c:idx val="1"/>
              <c:layout>
                <c:manualLayout>
                  <c:x val="1.2428492132275169E-3"/>
                  <c:y val="-3.87655010382655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8C-4E81-A810-C256238DFC9F}"/>
                </c:ext>
              </c:extLst>
            </c:dLbl>
            <c:dLbl>
              <c:idx val="2"/>
              <c:layout>
                <c:manualLayout>
                  <c:x val="2.4856984264550241E-2"/>
                  <c:y val="-3.19245302668069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8C-4E81-A810-C256238DF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294.2</c:v>
                </c:pt>
                <c:pt idx="1">
                  <c:v>307.2</c:v>
                </c:pt>
                <c:pt idx="2">
                  <c:v>317.8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8C-4E81-A810-C256238DFC9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Лист1!$F$2:$F$5</c:f>
              <c:numCache>
                <c:formatCode>0.00</c:formatCode>
                <c:ptCount val="4"/>
              </c:numCache>
            </c:numRef>
          </c:val>
        </c:ser>
        <c:gapDepth val="229"/>
        <c:shape val="box"/>
        <c:axId val="116759552"/>
        <c:axId val="116818688"/>
        <c:axId val="116656768"/>
      </c:bar3DChart>
      <c:catAx>
        <c:axId val="116759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818688"/>
        <c:crosses val="autoZero"/>
        <c:auto val="1"/>
        <c:lblAlgn val="ctr"/>
        <c:lblOffset val="100"/>
      </c:catAx>
      <c:valAx>
        <c:axId val="1168186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116759552"/>
        <c:crosses val="autoZero"/>
        <c:crossBetween val="between"/>
      </c:valAx>
      <c:serAx>
        <c:axId val="116656768"/>
        <c:scaling>
          <c:orientation val="minMax"/>
        </c:scaling>
        <c:axPos val="b"/>
        <c:maj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818688"/>
        <c:crosses val="autoZero"/>
      </c:ser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3363858723338939"/>
          <c:y val="0.90665822110231808"/>
          <c:w val="0.73272282553322121"/>
          <c:h val="8.074616296545097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0.10762607886669578"/>
                  <c:y val="7.246376811594118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1AE-4D72-970B-AA745AE450D8}"/>
                </c:ext>
              </c:extLst>
            </c:dLbl>
            <c:dLbl>
              <c:idx val="1"/>
              <c:layout>
                <c:manualLayout>
                  <c:x val="0.11085486123269654"/>
                  <c:y val="7.246376811594207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AE-4D72-970B-AA745AE450D8}"/>
                </c:ext>
              </c:extLst>
            </c:dLbl>
            <c:dLbl>
              <c:idx val="2"/>
              <c:layout>
                <c:manualLayout>
                  <c:x val="0.10224477492336097"/>
                  <c:y val="1.207729468599033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1AE-4D72-970B-AA745AE45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10618.2</c:v>
                </c:pt>
                <c:pt idx="1">
                  <c:v>10146.799999999999</c:v>
                </c:pt>
                <c:pt idx="2">
                  <c:v>10769.1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AE-4D72-970B-AA745AE450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Культура,кинематография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9.90159925573601E-2"/>
                  <c:y val="-2.173913043478265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1AE-4D72-970B-AA745AE450D8}"/>
                </c:ext>
              </c:extLst>
            </c:dLbl>
            <c:dLbl>
              <c:idx val="1"/>
              <c:layout>
                <c:manualLayout>
                  <c:x val="9.9039663803109343E-2"/>
                  <c:y val="0.1034919004751265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1AE-4D72-970B-AA745AE450D8}"/>
                </c:ext>
              </c:extLst>
            </c:dLbl>
            <c:dLbl>
              <c:idx val="2"/>
              <c:layout>
                <c:manualLayout>
                  <c:x val="0.11515994197596582"/>
                  <c:y val="0.1303682852250869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1AE-4D72-970B-AA745AE45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6572.4</c:v>
                </c:pt>
                <c:pt idx="1">
                  <c:v>5631.1</c:v>
                </c:pt>
                <c:pt idx="2">
                  <c:v>6000.8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AE-4D72-970B-AA745AE450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ЖКХ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0.10009225334602702"/>
                  <c:y val="1.207729468599033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1AE-4D72-970B-AA745AE450D8}"/>
                </c:ext>
              </c:extLst>
            </c:dLbl>
            <c:dLbl>
              <c:idx val="1"/>
              <c:layout>
                <c:manualLayout>
                  <c:x val="9.7927862357767556E-2"/>
                  <c:y val="9.77928678191100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1AE-4D72-970B-AA745AE450D8}"/>
                </c:ext>
              </c:extLst>
            </c:dLbl>
            <c:dLbl>
              <c:idx val="2"/>
              <c:layout>
                <c:manualLayout>
                  <c:x val="0.10222699088477886"/>
                  <c:y val="0.164337969105898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1AE-4D72-970B-AA745AE45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3305.6</c:v>
                </c:pt>
                <c:pt idx="1">
                  <c:v>3326.7</c:v>
                </c:pt>
                <c:pt idx="2">
                  <c:v>2804.3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1AE-4D72-970B-AA745AE450D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0.10762607886669572"/>
                  <c:y val="3.26086956521739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1746618719107289E-2"/>
                      <c:h val="4.97826086956521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21AE-4D72-970B-AA745AE450D8}"/>
                </c:ext>
              </c:extLst>
            </c:dLbl>
            <c:dLbl>
              <c:idx val="1"/>
              <c:layout>
                <c:manualLayout>
                  <c:x val="9.9247073093359922E-2"/>
                  <c:y val="-7.061409096700216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1AE-4D72-970B-AA745AE450D8}"/>
                </c:ext>
              </c:extLst>
            </c:dLbl>
            <c:dLbl>
              <c:idx val="2"/>
              <c:layout>
                <c:manualLayout>
                  <c:x val="0.11944912564468815"/>
                  <c:y val="0.1239994064802414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1AE-4D72-970B-AA745AE45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1489.6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1AE-4D72-970B-AA745AE450D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0.10225463421968432"/>
                  <c:y val="-8.318793135058406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1AE-4D72-970B-AA745AE450D8}"/>
                </c:ext>
              </c:extLst>
            </c:dLbl>
            <c:dLbl>
              <c:idx val="1"/>
              <c:layout>
                <c:manualLayout>
                  <c:x val="9.9229290338283621E-2"/>
                  <c:y val="0.106491544674014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1AE-4D72-970B-AA745AE450D8}"/>
                </c:ext>
              </c:extLst>
            </c:dLbl>
            <c:dLbl>
              <c:idx val="2"/>
              <c:layout>
                <c:manualLayout>
                  <c:x val="0.10423340818384302"/>
                  <c:y val="-2.675888492863802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1AE-4D72-970B-AA745AE45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Лист1!$F$2:$F$5</c:f>
              <c:numCache>
                <c:formatCode>#,##0.00</c:formatCode>
                <c:ptCount val="4"/>
                <c:pt idx="0">
                  <c:v>294</c:v>
                </c:pt>
                <c:pt idx="1">
                  <c:v>307</c:v>
                </c:pt>
                <c:pt idx="2">
                  <c:v>317.60000000000002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1AE-4D72-970B-AA745AE450D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66FFFF"/>
            </a:solidFill>
            <a:ln>
              <a:noFill/>
            </a:ln>
            <a:effectLst/>
            <a:sp3d/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Лист1!$G$2:$G$5</c:f>
              <c:numCache>
                <c:formatCode>#,##0.00</c:formatCode>
                <c:ptCount val="4"/>
                <c:pt idx="0">
                  <c:v>116.7</c:v>
                </c:pt>
                <c:pt idx="1">
                  <c:v>61.7</c:v>
                </c:pt>
                <c:pt idx="2">
                  <c:v>64.099999999999994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1AE-4D72-970B-AA745AE450D8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rgbClr val="9966FF"/>
            </a:solidFill>
            <a:ln>
              <a:noFill/>
            </a:ln>
            <a:effectLst/>
            <a:sp3d/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Лист1!$H$2:$H$5</c:f>
              <c:numCache>
                <c:formatCode>#,##0.00</c:formatCode>
                <c:ptCount val="4"/>
                <c:pt idx="0">
                  <c:v>124.9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1AE-4D72-970B-AA745AE450D8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0.10330128841538629"/>
                  <c:y val="-6.239764891597194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1AE-4D72-970B-AA745AE450D8}"/>
                </c:ext>
              </c:extLst>
            </c:dLbl>
            <c:dLbl>
              <c:idx val="1"/>
              <c:layout>
                <c:manualLayout>
                  <c:x val="9.9110836962644763E-2"/>
                  <c:y val="9.14051502599366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5780332291704971E-2"/>
                      <c:h val="6.42753623188405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21AE-4D72-970B-AA745AE450D8}"/>
                </c:ext>
              </c:extLst>
            </c:dLbl>
            <c:dLbl>
              <c:idx val="2"/>
              <c:layout>
                <c:manualLayout>
                  <c:x val="0.10649055390163766"/>
                  <c:y val="-6.27866607211110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1AE-4D72-970B-AA745AE45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Лист1!$I$2:$I$5</c:f>
              <c:numCache>
                <c:formatCode>#,##0.00</c:formatCode>
                <c:ptCount val="4"/>
                <c:pt idx="0">
                  <c:v>92.6</c:v>
                </c:pt>
                <c:pt idx="1">
                  <c:v>98.2</c:v>
                </c:pt>
                <c:pt idx="2">
                  <c:v>102.2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1AE-4D72-970B-AA745AE450D8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Лист1!$J$2:$J$5</c:f>
              <c:numCache>
                <c:formatCode>#,##0.00</c:formatCode>
                <c:ptCount val="4"/>
                <c:pt idx="0">
                  <c:v>20.8</c:v>
                </c:pt>
                <c:pt idx="1">
                  <c:v>21.6</c:v>
                </c:pt>
                <c:pt idx="2">
                  <c:v>22.5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1AE-4D72-970B-AA745AE450D8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Национальная безопасность</c:v>
                </c:pt>
              </c:strCache>
            </c:strRef>
          </c:tx>
          <c:spPr>
            <a:solidFill>
              <a:srgbClr val="3333FF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0.12699877306270091"/>
                  <c:y val="9.706044420056206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1AE-4D72-970B-AA745AE450D8}"/>
                </c:ext>
              </c:extLst>
            </c:dLbl>
            <c:dLbl>
              <c:idx val="1"/>
              <c:layout>
                <c:manualLayout>
                  <c:x val="9.600049825425605E-2"/>
                  <c:y val="0.2343363998520862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1AE-4D72-970B-AA745AE450D8}"/>
                </c:ext>
              </c:extLst>
            </c:dLbl>
            <c:dLbl>
              <c:idx val="2"/>
              <c:layout>
                <c:manualLayout>
                  <c:x val="0.10752734751751064"/>
                  <c:y val="6.645265514637563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1AE-4D72-970B-AA745AE45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Лист1!$K$2:$K$5</c:f>
              <c:numCache>
                <c:formatCode>#,##0.00</c:formatCode>
                <c:ptCount val="4"/>
                <c:pt idx="0">
                  <c:v>0.3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1AE-4D72-970B-AA745AE450D8}"/>
            </c:ext>
          </c:extLst>
        </c:ser>
        <c:shape val="box"/>
        <c:axId val="119073024"/>
        <c:axId val="119619584"/>
        <c:axId val="0"/>
      </c:bar3DChart>
      <c:catAx>
        <c:axId val="119073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619584"/>
        <c:crosses val="autoZero"/>
        <c:auto val="1"/>
        <c:lblAlgn val="ctr"/>
        <c:lblOffset val="100"/>
      </c:catAx>
      <c:valAx>
        <c:axId val="1196195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7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itka Text" panose="02000505000000020004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6.927083806805269E-2"/>
                  <c:y val="1.483207867962266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9C-4AB3-828A-C948A4B67A22}"/>
                </c:ext>
              </c:extLst>
            </c:dLbl>
            <c:dLbl>
              <c:idx val="1"/>
              <c:layout>
                <c:manualLayout>
                  <c:x val="6.8055560207209653E-2"/>
                  <c:y val="2.076491015147173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29C-4AB3-828A-C948A4B67A22}"/>
                </c:ext>
              </c:extLst>
            </c:dLbl>
            <c:dLbl>
              <c:idx val="2"/>
              <c:layout>
                <c:manualLayout>
                  <c:x val="7.1701393789738763E-2"/>
                  <c:y val="1.483207867962266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29C-4AB3-828A-C948A4B67A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20.8</c:v>
                </c:pt>
                <c:pt idx="1">
                  <c:v>21.6</c:v>
                </c:pt>
                <c:pt idx="2">
                  <c:v>22.5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9C-4AB3-828A-C948A4B67A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Соц.политика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6.0763893042151462E-2"/>
                  <c:y val="1.77984944155470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9C-4AB3-828A-C948A4B67A22}"/>
                </c:ext>
              </c:extLst>
            </c:dLbl>
            <c:dLbl>
              <c:idx val="1"/>
              <c:layout>
                <c:manualLayout>
                  <c:x val="7.2916671650581841E-2"/>
                  <c:y val="-1.0876732049453189E-1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29C-4AB3-828A-C948A4B67A22}"/>
                </c:ext>
              </c:extLst>
            </c:dLbl>
            <c:dLbl>
              <c:idx val="2"/>
              <c:layout>
                <c:manualLayout>
                  <c:x val="8.020833881563999E-2"/>
                  <c:y val="1.18656629436981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29C-4AB3-828A-C948A4B67A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92.6</c:v>
                </c:pt>
                <c:pt idx="1">
                  <c:v>98.2</c:v>
                </c:pt>
                <c:pt idx="2">
                  <c:v>102.2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9C-4AB3-828A-C948A4B67A2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Спорт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6.1979170902994492E-2"/>
                  <c:y val="8.899247207773497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9C-4AB3-828A-C948A4B67A22}"/>
                </c:ext>
              </c:extLst>
            </c:dLbl>
            <c:dLbl>
              <c:idx val="1"/>
              <c:layout>
                <c:manualLayout>
                  <c:x val="6.4409726624680488E-2"/>
                  <c:y val="1.18656629436980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9C-4AB3-828A-C948A4B67A22}"/>
                </c:ext>
              </c:extLst>
            </c:dLbl>
            <c:dLbl>
              <c:idx val="2"/>
              <c:layout>
                <c:manualLayout>
                  <c:x val="7.1701393789738693E-2"/>
                  <c:y val="1.48320786796225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29C-4AB3-828A-C948A4B67A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116.7</c:v>
                </c:pt>
                <c:pt idx="1">
                  <c:v>61.7</c:v>
                </c:pt>
                <c:pt idx="2">
                  <c:v>64.099999999999994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9C-4AB3-828A-C948A4B67A2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7.5347227372267789E-2"/>
                  <c:y val="3.8563404567018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9C-4AB3-828A-C948A4B67A22}"/>
                </c:ext>
              </c:extLst>
            </c:dLbl>
            <c:dLbl>
              <c:idx val="1"/>
              <c:layout>
                <c:manualLayout>
                  <c:x val="8.020833881563999E-2"/>
                  <c:y val="1.77984944155472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9C-4AB3-828A-C948A4B67A22}"/>
                </c:ext>
              </c:extLst>
            </c:dLbl>
            <c:dLbl>
              <c:idx val="2"/>
              <c:layout>
                <c:manualLayout>
                  <c:x val="8.0208338815639865E-2"/>
                  <c:y val="5.042906751071705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9C-4AB3-828A-C948A4B67A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6572.4</c:v>
                </c:pt>
                <c:pt idx="1">
                  <c:v>5631.1</c:v>
                </c:pt>
                <c:pt idx="2">
                  <c:v>6000.8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9C-4AB3-828A-C948A4B67A22}"/>
            </c:ext>
          </c:extLst>
        </c:ser>
        <c:shape val="box"/>
        <c:axId val="121263232"/>
        <c:axId val="121264768"/>
        <c:axId val="119666880"/>
      </c:bar3DChart>
      <c:catAx>
        <c:axId val="1212632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264768"/>
        <c:crosses val="autoZero"/>
        <c:auto val="1"/>
        <c:lblAlgn val="ctr"/>
        <c:lblOffset val="100"/>
      </c:catAx>
      <c:valAx>
        <c:axId val="1212647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263232"/>
        <c:crosses val="autoZero"/>
        <c:crossBetween val="between"/>
      </c:valAx>
      <c:serAx>
        <c:axId val="119666880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121264768"/>
        <c:crosses val="autoZero"/>
      </c:ser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035247880352077E-3"/>
          <c:y val="1.9826164463711909E-3"/>
          <c:w val="0.975515306832903"/>
          <c:h val="0.78220024875196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16E-4FB5-8FFA-767A0100537B}"/>
              </c:ext>
            </c:extLst>
          </c:dPt>
          <c:dPt>
            <c:idx val="1"/>
            <c:explosion val="128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16E-4FB5-8FFA-767A0100537B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6E-4FB5-8FFA-767A0100537B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59C-409F-B69B-796E53A0D6FF}"/>
              </c:ext>
            </c:extLst>
          </c:dPt>
          <c:dLbls>
            <c:dLbl>
              <c:idx val="0"/>
              <c:layout>
                <c:manualLayout>
                  <c:x val="6.6054873365479286E-2"/>
                  <c:y val="3.3318263937124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6E-4FB5-8FFA-767A0100537B}"/>
                </c:ext>
              </c:extLst>
            </c:dLbl>
            <c:dLbl>
              <c:idx val="1"/>
              <c:layout>
                <c:manualLayout>
                  <c:x val="0.18735925513979679"/>
                  <c:y val="-0.261120777621427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6E-4FB5-8FFA-767A0100537B}"/>
                </c:ext>
              </c:extLst>
            </c:dLbl>
            <c:dLbl>
              <c:idx val="2"/>
              <c:layout>
                <c:manualLayout>
                  <c:x val="-5.3331187435662897E-2"/>
                  <c:y val="-3.45795595687386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6E-4FB5-8FFA-767A01005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22635.1</c:v>
                </c:pt>
                <c:pt idx="1">
                  <c:v>18603.599999999999</c:v>
                </c:pt>
                <c:pt idx="2">
                  <c:v>20091.599999999999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6E-4FB5-8FFA-767A0100537B}"/>
            </c:ext>
          </c:extLst>
        </c:ser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26149470802512614"/>
          <c:y val="0.91152433784190312"/>
          <c:w val="0.36570542136612927"/>
          <c:h val="7.379934430372042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DF4AE2-0BB1-4E67-B7A1-074CC3136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50D1FBD-E625-4397-B323-1C35EF429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580BDD5-692B-4567-BF2F-25409031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000A4FC-D38D-4976-BBE3-6E0F1360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7BF941-FD0C-4371-A288-38DA43962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046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7910D2-3649-4FB9-864F-462C181A0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6FB5F6D-98DF-4822-A648-7F8E4298A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65CA52C-EF55-4D34-9B2F-E602D22C9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0793648-7531-441F-AA7D-9194764E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593637F-A4D8-4FF9-944F-7CE699BB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204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288F9D8-E665-4B83-8C5C-537E74A6F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CABE7AD-BAF4-45B7-AD8E-35AE2F673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AAD8F40-8570-460F-9016-05F13413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9E18094-3FA2-437E-9BC8-7313C6BC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5CE01F1-71BB-4626-98E2-883ACB59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20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56CE42-C2ED-4B8B-9FD0-377F7727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7892728-DB19-4FF2-BEC5-A63785C5F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6BF0B95-0DD9-46F3-AE6C-7A6A065F3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D8F94C6-D27F-4276-8764-4C213320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D02B8B-EF90-4C2F-A5D2-10D2D1A5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744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CE3970-F709-4D4B-91B4-AEB41563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F172533-B8E2-461A-BF07-66D47ABC9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947AA04-7C76-482A-A11E-EC14F4B98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0EB2E8-F471-410A-8758-D6EF64A05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F851F81-0533-4565-B4F0-3226DA66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339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4BEF4E-D7CE-4C0A-A186-67223356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1D2DC78-87F6-4F79-9CF5-CBF96C060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3252B50-5EDB-43BA-AD9F-AA1F304DF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37477F3-6A70-4178-8FD9-EA26335A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B9807D1-C8AA-4A12-86AD-93CCDDA1A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827EFF0-BD66-42D2-A235-4D4A75717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233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1F4DB6-9963-41BE-9C7D-5DCABD469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13B1282-ED86-47C2-84FD-5D98B1876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F97BDD4-F106-48A0-B24A-06C282B1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2A69961-1D8A-4A2F-9861-DFE477997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BCFBCBD-FBB6-43C1-8738-5F282EF77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BA27550-1318-4B88-9E83-5271F1BD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C8AD8AC-8802-45BA-9C63-DA583FEE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D5E430B-18F7-4091-906F-4EA14889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25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C49A26-30C9-4B14-A917-6427AEE90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4258D98-8825-4524-808E-8DA9D18F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D07BB7C-7B0B-4D89-8963-298C3972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A12ED7E-865F-4450-A551-0CCD6012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505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75163ED-B09B-433B-861A-57233558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167A388-FA53-4E32-BBFD-02571AF3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C2D26D5-7E16-4EE0-8960-220B5F6D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95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449397-6C4D-4AAD-96B3-A7AA26CD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0B31FF-CC7D-42DD-9CA0-C31DE4816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F64ED8F-E0B9-409C-B218-BFD920628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C9000D6-72A1-4D4C-9C35-BFF878CDC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D1C9310-EEA0-4E9F-A4B6-E416D7A1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329ACD9-A77C-4295-8BE7-AACCAFFE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234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BBD099-BDA1-4CBB-BA91-3391A05F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42CD556-95AA-45DD-ADD9-A79142B68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6799C8E-10B8-42EB-A670-7CD653EF9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2CD41A6-6EB0-429F-902C-EDAAB6F6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1A3EE8B-E3E9-408B-9679-F2BC2E99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FAA91DB-3581-4E12-AD0F-929F7F72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418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A189F-EE93-4DE8-94D7-4381431E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B25BC65-DDA7-4BE7-8F0B-80CB329D1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D3AC602-1DED-4E65-9291-69CB4859F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4BD1-B508-4A39-8447-023EBB679EDE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1A67195-265D-4D45-A247-D3B2EB199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846511-CD5B-4A4A-B2BA-CF0CDB220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08BE-4F40-4F49-B621-3A5672C41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287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47A1694D-488A-41DB-B5D4-CB4044CE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-519545"/>
            <a:ext cx="10377055" cy="709699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dirty="0">
                <a:latin typeface="Comic Sans MS" panose="030F0702030302020204" pitchFamily="66" charset="0"/>
              </a:rPr>
              <a:t>Бюджет Поляковского сельского поселения на </a:t>
            </a:r>
            <a:r>
              <a:rPr lang="ru-RU" sz="4800" b="1" dirty="0" smtClean="0">
                <a:latin typeface="Comic Sans MS" panose="030F0702030302020204" pitchFamily="66" charset="0"/>
              </a:rPr>
              <a:t>2023-2025 </a:t>
            </a:r>
            <a:r>
              <a:rPr lang="ru-RU" sz="4800" b="1" dirty="0">
                <a:latin typeface="Comic Sans MS" panose="030F0702030302020204" pitchFamily="66" charset="0"/>
              </a:rPr>
              <a:t>годы (утвержденный решением Собрания депутатов Поляковского сельского поселения</a:t>
            </a:r>
            <a:br>
              <a:rPr lang="ru-RU" sz="4800" b="1" dirty="0">
                <a:latin typeface="Comic Sans MS" panose="030F0702030302020204" pitchFamily="66" charset="0"/>
              </a:rPr>
            </a:br>
            <a:r>
              <a:rPr lang="ru-RU" sz="4800" b="1" dirty="0">
                <a:latin typeface="Comic Sans MS" panose="030F0702030302020204" pitchFamily="66" charset="0"/>
              </a:rPr>
              <a:t> от </a:t>
            </a:r>
            <a:r>
              <a:rPr lang="ru-RU" sz="4800" b="1" dirty="0" smtClean="0">
                <a:latin typeface="Comic Sans MS" panose="030F0702030302020204" pitchFamily="66" charset="0"/>
              </a:rPr>
              <a:t>21.12.20</a:t>
            </a:r>
            <a:r>
              <a:rPr lang="en-US" sz="4800" b="1" dirty="0" smtClean="0">
                <a:latin typeface="Comic Sans MS" panose="030F0702030302020204" pitchFamily="66" charset="0"/>
              </a:rPr>
              <a:t>2</a:t>
            </a:r>
            <a:r>
              <a:rPr lang="ru-RU" sz="4800" b="1" dirty="0" smtClean="0">
                <a:latin typeface="Comic Sans MS" panose="030F0702030302020204" pitchFamily="66" charset="0"/>
              </a:rPr>
              <a:t>2г</a:t>
            </a:r>
            <a:r>
              <a:rPr lang="ru-RU" sz="4800" b="1" dirty="0">
                <a:latin typeface="Comic Sans MS" panose="030F0702030302020204" pitchFamily="66" charset="0"/>
              </a:rPr>
              <a:t>. </a:t>
            </a:r>
            <a:r>
              <a:rPr lang="ru-RU" sz="4800" b="1" dirty="0" smtClean="0">
                <a:latin typeface="Comic Sans MS" panose="030F0702030302020204" pitchFamily="66" charset="0"/>
              </a:rPr>
              <a:t>№47)</a:t>
            </a:r>
            <a:endParaRPr lang="ru-RU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425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DBB3EF-3042-45E6-A624-1756C1FAF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567" y="250521"/>
            <a:ext cx="11411211" cy="1415441"/>
          </a:xfrm>
        </p:spPr>
        <p:txBody>
          <a:bodyPr>
            <a:normAutofit/>
          </a:bodyPr>
          <a:lstStyle/>
          <a:p>
            <a:r>
              <a:rPr lang="ru-RU" sz="4800" b="1" dirty="0">
                <a:latin typeface="Sitka Text" panose="02000505000000020004" pitchFamily="2" charset="0"/>
              </a:rPr>
              <a:t>Динамика расходов бюджета Поляковского сельского поселения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1FF32B52-5F43-433B-8BAC-45833C4E7B70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88579780"/>
              </p:ext>
            </p:extLst>
          </p:nvPr>
        </p:nvGraphicFramePr>
        <p:xfrm>
          <a:off x="225468" y="1665962"/>
          <a:ext cx="12551080" cy="519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34137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C0AB14-1CFF-4D54-A2D8-A3EE01DF9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423554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bg1"/>
                </a:solidFill>
                <a:latin typeface="Sitka Text" panose="02000505000000020004" pitchFamily="2" charset="0"/>
              </a:rPr>
              <a:t>Бюджет на </a:t>
            </a:r>
            <a:r>
              <a:rPr lang="ru-RU" sz="3600" b="1" i="1" dirty="0" smtClean="0">
                <a:solidFill>
                  <a:schemeClr val="bg1"/>
                </a:solidFill>
                <a:latin typeface="Sitka Text" panose="02000505000000020004" pitchFamily="2" charset="0"/>
              </a:rPr>
              <a:t>2023-2025 </a:t>
            </a:r>
            <a:r>
              <a:rPr lang="ru-RU" sz="3600" b="1" i="1" dirty="0">
                <a:solidFill>
                  <a:schemeClr val="bg1"/>
                </a:solidFill>
                <a:latin typeface="Sitka Text" panose="02000505000000020004" pitchFamily="2" charset="0"/>
              </a:rPr>
              <a:t>годы направлен на решение следующих задач: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D228BD2-3808-4C46-ADC2-D258FF506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80032"/>
            <a:ext cx="12192000" cy="507796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Повышение эффективности бюджетной политики, в том числе за счет роста эффективности бюджетных расходов, проведение структурных реформ в социальной сфере;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Соответствие финансовых возможностей Поляковского сельского поселения ключевым направлениям развития;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Повышение прозрачности и открытости бюджетного процесса.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6385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9E99CC-CB46-4614-B4CA-F8A75077E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984992" cy="2091846"/>
          </a:xfrm>
        </p:spPr>
        <p:txBody>
          <a:bodyPr/>
          <a:lstStyle/>
          <a:p>
            <a:pPr algn="ctr"/>
            <a:r>
              <a:rPr lang="ru-RU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Характеристики бюджета Поляковского сельского поселения на </a:t>
            </a:r>
            <a:r>
              <a:rPr lang="ru-RU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2023-2025 годы</a:t>
            </a:r>
            <a:endParaRPr lang="ru-RU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8C94F0BE-F008-4BC5-A99E-AA18987CF1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3556270"/>
              </p:ext>
            </p:extLst>
          </p:nvPr>
        </p:nvGraphicFramePr>
        <p:xfrm>
          <a:off x="414528" y="2580362"/>
          <a:ext cx="11397517" cy="37703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38251">
                  <a:extLst>
                    <a:ext uri="{9D8B030D-6E8A-4147-A177-3AD203B41FA5}">
                      <a16:colId xmlns="" xmlns:a16="http://schemas.microsoft.com/office/drawing/2014/main" val="1299438474"/>
                    </a:ext>
                  </a:extLst>
                </a:gridCol>
                <a:gridCol w="2959935">
                  <a:extLst>
                    <a:ext uri="{9D8B030D-6E8A-4147-A177-3AD203B41FA5}">
                      <a16:colId xmlns="" xmlns:a16="http://schemas.microsoft.com/office/drawing/2014/main" val="2036437060"/>
                    </a:ext>
                  </a:extLst>
                </a:gridCol>
                <a:gridCol w="2959935">
                  <a:extLst>
                    <a:ext uri="{9D8B030D-6E8A-4147-A177-3AD203B41FA5}">
                      <a16:colId xmlns="" xmlns:a16="http://schemas.microsoft.com/office/drawing/2014/main" val="2361494477"/>
                    </a:ext>
                  </a:extLst>
                </a:gridCol>
                <a:gridCol w="2939396">
                  <a:extLst>
                    <a:ext uri="{9D8B030D-6E8A-4147-A177-3AD203B41FA5}">
                      <a16:colId xmlns="" xmlns:a16="http://schemas.microsoft.com/office/drawing/2014/main" val="2357882593"/>
                    </a:ext>
                  </a:extLst>
                </a:gridCol>
              </a:tblGrid>
              <a:tr h="7891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Sitka Text" panose="02000505000000020004" pitchFamily="2" charset="0"/>
                        </a:rPr>
                        <a:t>ПОКАЗАТЕЛИ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2023 </a:t>
                      </a:r>
                      <a:r>
                        <a:rPr lang="ru-RU" b="1" dirty="0">
                          <a:latin typeface="Sitka Text" panose="02000505000000020004" pitchFamily="2" charset="0"/>
                        </a:rPr>
                        <a:t>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2024 г</a:t>
                      </a:r>
                      <a:r>
                        <a:rPr lang="ru-RU" b="1" dirty="0">
                          <a:latin typeface="Sitka Text" panose="02000505000000020004" pitchFamily="2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2025 </a:t>
                      </a:r>
                      <a:r>
                        <a:rPr lang="ru-RU" b="1" dirty="0">
                          <a:latin typeface="Sitka Text" panose="02000505000000020004" pitchFamily="2" charset="0"/>
                        </a:rPr>
                        <a:t>г.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13154395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Sitka Text" panose="02000505000000020004" pitchFamily="2" charset="0"/>
                        </a:rPr>
                        <a:t>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22 635,1</a:t>
                      </a:r>
                      <a:endParaRPr lang="ru-RU" b="1" dirty="0">
                        <a:latin typeface="Sitka Text" panose="02000505000000020004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19 603,6</a:t>
                      </a:r>
                      <a:endParaRPr lang="ru-RU" b="1" dirty="0">
                        <a:latin typeface="Sitka Text" panose="02000505000000020004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20 091,6</a:t>
                      </a:r>
                      <a:endParaRPr lang="ru-RU" b="1" dirty="0">
                        <a:latin typeface="Sitka Text" panose="02000505000000020004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5909175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Sitka Text" panose="02000505000000020004" pitchFamily="2" charset="0"/>
                        </a:rPr>
                        <a:t>Расходы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22 635,1</a:t>
                      </a:r>
                      <a:endParaRPr lang="ru-RU" b="1" dirty="0">
                        <a:latin typeface="Sitka Text" panose="02000505000000020004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19</a:t>
                      </a:r>
                      <a:r>
                        <a:rPr lang="ru-RU" b="1" baseline="0" dirty="0" smtClean="0">
                          <a:latin typeface="Sitka Text" panose="02000505000000020004" pitchFamily="2" charset="0"/>
                        </a:rPr>
                        <a:t> </a:t>
                      </a:r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603,6</a:t>
                      </a:r>
                      <a:endParaRPr lang="ru-RU" b="1" dirty="0">
                        <a:latin typeface="Sitka Text" panose="02000505000000020004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Sitka Text" panose="02000505000000020004" pitchFamily="2" charset="0"/>
                        </a:rPr>
                        <a:t>20 091,6</a:t>
                      </a:r>
                      <a:endParaRPr lang="ru-RU" b="1" dirty="0">
                        <a:latin typeface="Sitka Text" panose="02000505000000020004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7029045"/>
                  </a:ext>
                </a:extLst>
              </a:tr>
              <a:tr h="138099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Sitka Text" panose="02000505000000020004" pitchFamily="2" charset="0"/>
                        </a:rPr>
                        <a:t>Дефицит (профицит)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Sitka Text" panose="02000505000000020004" pitchFamily="2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Sitka Text" panose="02000505000000020004" pitchFamily="2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Sitka Text" panose="02000505000000020004" pitchFamily="2" charset="0"/>
                        </a:rPr>
                        <a:t>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729621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660FCF3-8927-46EC-AD0C-8823DE4C4843}"/>
              </a:ext>
            </a:extLst>
          </p:cNvPr>
          <p:cNvSpPr txBox="1"/>
          <p:nvPr/>
        </p:nvSpPr>
        <p:spPr>
          <a:xfrm>
            <a:off x="9018406" y="2091847"/>
            <a:ext cx="1966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atin typeface="Sitka Text" panose="02000505000000020004" pitchFamily="2" charset="0"/>
              </a:rPr>
              <a:t>Тыс.руб</a:t>
            </a:r>
            <a:r>
              <a:rPr lang="ru-RU" b="1" dirty="0">
                <a:latin typeface="Sitka Text" panose="02000505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0864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2C7B40-6897-4EB9-92D4-1D63731D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10" y="1"/>
            <a:ext cx="12058390" cy="8392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Sitka Text" panose="02000505000000020004" pitchFamily="2" charset="0"/>
              </a:rPr>
              <a:t>Основные параметры бюджета Поляковского сельского поселения на </a:t>
            </a:r>
            <a:r>
              <a:rPr lang="ru-RU" sz="2400" b="1" dirty="0" smtClean="0">
                <a:latin typeface="Sitka Text" panose="02000505000000020004" pitchFamily="2" charset="0"/>
              </a:rPr>
              <a:t>2023 </a:t>
            </a:r>
            <a:r>
              <a:rPr lang="ru-RU" sz="2400" b="1" dirty="0">
                <a:latin typeface="Sitka Text" panose="02000505000000020004" pitchFamily="2" charset="0"/>
              </a:rPr>
              <a:t>и плановый период </a:t>
            </a:r>
            <a:r>
              <a:rPr lang="ru-RU" sz="2400" b="1" dirty="0" smtClean="0">
                <a:latin typeface="Sitka Text" panose="02000505000000020004" pitchFamily="2" charset="0"/>
              </a:rPr>
              <a:t>2024 </a:t>
            </a:r>
            <a:r>
              <a:rPr lang="ru-RU" sz="2400" b="1" dirty="0">
                <a:latin typeface="Sitka Text" panose="02000505000000020004" pitchFamily="2" charset="0"/>
              </a:rPr>
              <a:t>и </a:t>
            </a:r>
            <a:r>
              <a:rPr lang="ru-RU" sz="2400" b="1" dirty="0" smtClean="0">
                <a:latin typeface="Sitka Text" panose="02000505000000020004" pitchFamily="2" charset="0"/>
              </a:rPr>
              <a:t>2025 </a:t>
            </a:r>
            <a:r>
              <a:rPr lang="ru-RU" sz="2400" b="1" dirty="0">
                <a:latin typeface="Sitka Text" panose="02000505000000020004" pitchFamily="2" charset="0"/>
              </a:rPr>
              <a:t>годов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6E341EE3-5239-4F49-85F1-1CBD0E83D5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58741110"/>
              </p:ext>
            </p:extLst>
          </p:nvPr>
        </p:nvGraphicFramePr>
        <p:xfrm>
          <a:off x="0" y="839244"/>
          <a:ext cx="12058390" cy="57241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2">
                      <a:lumMod val="75000"/>
                    </a:schemeClr>
                  </a:outerShdw>
                </a:effectLst>
                <a:tableStyleId>{5C22544A-7EE6-4342-B048-85BDC9FD1C3A}</a:tableStyleId>
              </a:tblPr>
              <a:tblGrid>
                <a:gridCol w="6638795">
                  <a:extLst>
                    <a:ext uri="{9D8B030D-6E8A-4147-A177-3AD203B41FA5}">
                      <a16:colId xmlns="" xmlns:a16="http://schemas.microsoft.com/office/drawing/2014/main" val="1166862224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151120183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426375960"/>
                    </a:ext>
                  </a:extLst>
                </a:gridCol>
                <a:gridCol w="1761995">
                  <a:extLst>
                    <a:ext uri="{9D8B030D-6E8A-4147-A177-3AD203B41FA5}">
                      <a16:colId xmlns="" xmlns:a16="http://schemas.microsoft.com/office/drawing/2014/main" val="2018081477"/>
                    </a:ext>
                  </a:extLst>
                </a:gridCol>
              </a:tblGrid>
              <a:tr h="26723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2025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60471306"/>
                  </a:ext>
                </a:extLst>
              </a:tr>
              <a:tr h="254920"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>
                          <a:solidFill>
                            <a:schemeClr val="tx1"/>
                          </a:solidFill>
                        </a:rPr>
                        <a:t>Доходы: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ru-RU" sz="1700" b="1" i="1" baseline="0" dirty="0" smtClean="0">
                          <a:solidFill>
                            <a:schemeClr val="tx1"/>
                          </a:solidFill>
                        </a:rPr>
                        <a:t> 635,1</a:t>
                      </a:r>
                      <a:endParaRPr lang="ru-RU" sz="17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 smtClean="0">
                          <a:solidFill>
                            <a:schemeClr val="tx1"/>
                          </a:solidFill>
                        </a:rPr>
                        <a:t>19 603,6</a:t>
                      </a:r>
                      <a:endParaRPr lang="ru-RU" sz="17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i="1" dirty="0" smtClean="0">
                          <a:solidFill>
                            <a:schemeClr val="tx1"/>
                          </a:solidFill>
                        </a:rPr>
                        <a:t>20 091,6</a:t>
                      </a:r>
                      <a:endParaRPr lang="ru-RU" sz="17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62280919"/>
                  </a:ext>
                </a:extLst>
              </a:tr>
              <a:tr h="3119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Налоговые и неналоговые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7 626,9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7 995,2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8 316,9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31414471"/>
                  </a:ext>
                </a:extLst>
              </a:tr>
              <a:tr h="289688">
                <a:tc>
                  <a:txBody>
                    <a:bodyPr/>
                    <a:lstStyle/>
                    <a:p>
                      <a:pPr algn="ctr" defTabSz="1120775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13 225,4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11 301,2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11 456,9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91914211"/>
                  </a:ext>
                </a:extLst>
              </a:tr>
              <a:tr h="2803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294,2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307,2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317,8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5575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Иные межбюджетные трансферты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1 488,6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00641673"/>
                  </a:ext>
                </a:extLst>
              </a:tr>
              <a:tr h="205860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solidFill>
                            <a:schemeClr val="tx1"/>
                          </a:solidFill>
                        </a:rPr>
                        <a:t>Расходы: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</a:rPr>
                        <a:t> 635,1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19 603,6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20 091,6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84555521"/>
                  </a:ext>
                </a:extLst>
              </a:tr>
              <a:tr h="3421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Общегосударственные вопросы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10 618,2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10 146,8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10769,1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08495415"/>
                  </a:ext>
                </a:extLst>
              </a:tr>
              <a:tr h="3421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Национальная оборона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294,0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307,0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317,6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2682357"/>
                  </a:ext>
                </a:extLst>
              </a:tr>
              <a:tr h="3421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87493563"/>
                  </a:ext>
                </a:extLst>
              </a:tr>
              <a:tr h="3421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Национальная экономика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1 489,6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0082107"/>
                  </a:ext>
                </a:extLst>
              </a:tr>
              <a:tr h="3421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Жилищно-коммунальное хозяйство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3 305,6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3 326,7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2 804,3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99609976"/>
                  </a:ext>
                </a:extLst>
              </a:tr>
              <a:tr h="3421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Образование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22,5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35455381"/>
                  </a:ext>
                </a:extLst>
              </a:tr>
              <a:tr h="3421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Культура, кинематография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6 572,4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5 631,1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6 000,8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7675683"/>
                  </a:ext>
                </a:extLst>
              </a:tr>
              <a:tr h="3421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Социальная политика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92,6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98,2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102,2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48033"/>
                  </a:ext>
                </a:extLst>
              </a:tr>
              <a:tr h="3421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Физическая культура и спорт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116,7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61,7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64,1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83949694"/>
                  </a:ext>
                </a:extLst>
              </a:tr>
              <a:tr h="4122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Межбюджетные трансферты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124,9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09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4370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1FF917-1699-446C-AFA7-B7CB8507F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44049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Sitka Text" panose="02000505000000020004" pitchFamily="2" charset="0"/>
              </a:rPr>
              <a:t>Структура налоговых и неналоговых доходов бюджета Поляковского сельского поселения на </a:t>
            </a:r>
            <a:r>
              <a:rPr lang="ru-RU" sz="3200" b="1" dirty="0" smtClean="0">
                <a:latin typeface="Sitka Text" panose="02000505000000020004" pitchFamily="2" charset="0"/>
              </a:rPr>
              <a:t>2023 </a:t>
            </a:r>
            <a:r>
              <a:rPr lang="ru-RU" sz="3200" b="1" dirty="0">
                <a:latin typeface="Sitka Text" panose="02000505000000020004" pitchFamily="2" charset="0"/>
              </a:rPr>
              <a:t>год и плановый период </a:t>
            </a:r>
            <a:r>
              <a:rPr lang="ru-RU" sz="3200" b="1" dirty="0" smtClean="0">
                <a:latin typeface="Sitka Text" panose="02000505000000020004" pitchFamily="2" charset="0"/>
              </a:rPr>
              <a:t>2024 </a:t>
            </a:r>
            <a:r>
              <a:rPr lang="ru-RU" sz="3200" b="1" dirty="0">
                <a:latin typeface="Sitka Text" panose="02000505000000020004" pitchFamily="2" charset="0"/>
              </a:rPr>
              <a:t>и </a:t>
            </a:r>
            <a:r>
              <a:rPr lang="ru-RU" sz="3200" b="1" dirty="0" smtClean="0">
                <a:latin typeface="Sitka Text" panose="02000505000000020004" pitchFamily="2" charset="0"/>
              </a:rPr>
              <a:t>2025 </a:t>
            </a:r>
            <a:r>
              <a:rPr lang="ru-RU" sz="3200" b="1" dirty="0">
                <a:latin typeface="Sitka Text" panose="02000505000000020004" pitchFamily="2" charset="0"/>
              </a:rPr>
              <a:t>годов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3DAA7193-E38A-4C9A-B5AA-157C3F8821C6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605176658"/>
              </p:ext>
            </p:extLst>
          </p:nvPr>
        </p:nvGraphicFramePr>
        <p:xfrm>
          <a:off x="475990" y="1590805"/>
          <a:ext cx="11198268" cy="507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5956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B85F44-5BA2-4CDE-AF10-D1028D5B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566" y="0"/>
            <a:ext cx="11336055" cy="126512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Sitka Text" panose="02000505000000020004" pitchFamily="2" charset="0"/>
              </a:rPr>
              <a:t>Структура поступлений налогов в бюджет Поляковского сельского поселения на </a:t>
            </a:r>
            <a:r>
              <a:rPr lang="ru-RU" sz="3200" b="1" dirty="0" smtClean="0">
                <a:latin typeface="Sitka Text" panose="02000505000000020004" pitchFamily="2" charset="0"/>
              </a:rPr>
              <a:t>2023-2025 </a:t>
            </a:r>
            <a:r>
              <a:rPr lang="ru-RU" sz="3200" b="1" dirty="0">
                <a:latin typeface="Sitka Text" panose="02000505000000020004" pitchFamily="2" charset="0"/>
              </a:rPr>
              <a:t>гг.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8FEB242-4D8C-4B36-A57E-70361509A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3226" y="5173248"/>
            <a:ext cx="9114773" cy="8455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AA51B80F-7FED-46B9-B44A-7F43977DECE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513020913"/>
              </p:ext>
            </p:extLst>
          </p:nvPr>
        </p:nvGraphicFramePr>
        <p:xfrm>
          <a:off x="1876635" y="1792700"/>
          <a:ext cx="9022080" cy="4770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483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1F23D2-6FA3-469F-B76C-DD9617811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521" y="1"/>
            <a:ext cx="11736887" cy="134028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Sitka Text" panose="02000505000000020004" pitchFamily="2" charset="0"/>
              </a:rPr>
              <a:t>Структура </a:t>
            </a:r>
            <a:r>
              <a:rPr lang="ru-RU" sz="4000" b="1" dirty="0" smtClean="0">
                <a:latin typeface="Sitka Text" panose="02000505000000020004" pitchFamily="2" charset="0"/>
              </a:rPr>
              <a:t>поступлений доходов </a:t>
            </a:r>
            <a:r>
              <a:rPr lang="ru-RU" sz="4000" b="1" dirty="0">
                <a:latin typeface="Sitka Text" panose="02000505000000020004" pitchFamily="2" charset="0"/>
              </a:rPr>
              <a:t>в бюджет Поляковского сельского поселения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E3B5384-BE7D-4133-8174-1267CD715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10668000" y="5176380"/>
            <a:ext cx="267222" cy="1409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A32FB166-9655-4FDE-AF90-E1675D38F336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357958856"/>
              </p:ext>
            </p:extLst>
          </p:nvPr>
        </p:nvGraphicFramePr>
        <p:xfrm>
          <a:off x="100208" y="0"/>
          <a:ext cx="12091792" cy="604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8521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9B3CC5-020C-4895-8573-AB1418C98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984" y="1"/>
            <a:ext cx="11123112" cy="169068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Sitka Text" panose="02000505000000020004" pitchFamily="2" charset="0"/>
              </a:rPr>
              <a:t>Расходы бюджета Поляковского сельского поселения на </a:t>
            </a:r>
            <a:r>
              <a:rPr lang="ru-RU" b="1" dirty="0" smtClean="0">
                <a:latin typeface="Sitka Text" panose="02000505000000020004" pitchFamily="2" charset="0"/>
              </a:rPr>
              <a:t>2023-2025 </a:t>
            </a:r>
            <a:r>
              <a:rPr lang="ru-RU" b="1" dirty="0">
                <a:latin typeface="Sitka Text" panose="02000505000000020004" pitchFamily="2" charset="0"/>
              </a:rPr>
              <a:t>гг.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="" xmlns:a16="http://schemas.microsoft.com/office/drawing/2014/main" id="{554A88BD-203B-4BC8-A66C-1DF0514F5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2636349"/>
              </p:ext>
            </p:extLst>
          </p:nvPr>
        </p:nvGraphicFramePr>
        <p:xfrm>
          <a:off x="87086" y="1513114"/>
          <a:ext cx="11865428" cy="5148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71131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F77282-39FC-43D0-A27F-C8EB72E3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" y="217715"/>
            <a:ext cx="11527972" cy="147297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tka Text" panose="02000505000000020004" pitchFamily="2" charset="0"/>
              </a:rPr>
              <a:t>Расходы бюджета Поляковского сельского поселения на социальную сферу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F4B3C61E-F4BA-4E8E-B4E6-27F5B9B35C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1512449"/>
              </p:ext>
            </p:extLst>
          </p:nvPr>
        </p:nvGraphicFramePr>
        <p:xfrm>
          <a:off x="903514" y="1825625"/>
          <a:ext cx="10450285" cy="4281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447236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389</Words>
  <Application>Microsoft Office PowerPoint</Application>
  <PresentationFormat>Произвольный</PresentationFormat>
  <Paragraphs>154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Бюджет Поляковского сельского поселения на 2023-2025 годы (утвержденный решением Собрания депутатов Поляковского сельского поселения  от 21.12.2022г. №47)</vt:lpstr>
      <vt:lpstr>Бюджет на 2023-2025 годы направлен на решение следующих задач:</vt:lpstr>
      <vt:lpstr>Характеристики бюджета Поляковского сельского поселения на 2023-2025 годы</vt:lpstr>
      <vt:lpstr>Основные параметры бюджета Поляковского сельского поселения на 2023 и плановый период 2024 и 2025 годов</vt:lpstr>
      <vt:lpstr>Структура налоговых и неналоговых доходов бюджета Поляковского сельского поселения на 2023 год и плановый период 2024 и 2025 годов</vt:lpstr>
      <vt:lpstr>Структура поступлений налогов в бюджет Поляковского сельского поселения на 2023-2025 гг.</vt:lpstr>
      <vt:lpstr>Структура поступлений доходов в бюджет Поляковского сельского поселения</vt:lpstr>
      <vt:lpstr>Расходы бюджета Поляковского сельского поселения на 2023-2025 гг.</vt:lpstr>
      <vt:lpstr>Расходы бюджета Поляковского сельского поселения на социальную сферу</vt:lpstr>
      <vt:lpstr>Динамика расходов бюджета Поляковского сельского поселения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Поляковского сельского поселения на 2020-2022 годы (утвержденный решением Собрания депутатов Пояковского сельского поселения от 25.12.2019г № 150)</dc:title>
  <dc:creator>Галицкий Александр</dc:creator>
  <cp:lastModifiedBy>1</cp:lastModifiedBy>
  <cp:revision>52</cp:revision>
  <dcterms:created xsi:type="dcterms:W3CDTF">2021-01-24T08:18:56Z</dcterms:created>
  <dcterms:modified xsi:type="dcterms:W3CDTF">2023-02-16T10:23:43Z</dcterms:modified>
</cp:coreProperties>
</file>